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571323-28C2-45F6-8E9A-6D508A5BD3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97D249C-BB38-47DB-AF2F-39B4B0CFEF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5B5CC4-AC5E-40A3-88C9-7CFA7812B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3ADA-7BDF-4B86-AEA2-0E2690F4C048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5A0EC2-BFCC-4FC7-9F04-A4ABA468A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ED49F5-9B3C-4539-B154-9BEB69D83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5208-175D-4F44-87F0-33561820380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10179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76296B-A146-4C3F-B686-FFD810B26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6CEBD0-4D53-4ED0-B1F9-20239D7E81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A0D3F6-6AB5-4335-BCAA-648E22CD6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3ADA-7BDF-4B86-AEA2-0E2690F4C048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E7A297-FD1C-400A-87C3-B2FC91604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A51027-DBD7-43E3-A832-B775B8600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5208-175D-4F44-87F0-33561820380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6504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A2B0ADD-77BB-4021-9BB6-5618D5A741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A7830BE-2C1B-44E7-92D8-D9AAA8D63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7A0237-D602-4A6A-8418-15942AD6B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3ADA-7BDF-4B86-AEA2-0E2690F4C048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20E451-1AE2-413D-9121-7A1815A30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6FFFA5-A787-4372-B029-DFDE01634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5208-175D-4F44-87F0-33561820380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907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46729-0780-4C4B-9C2C-6C526C305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7474C7-3C93-4334-9CD4-08AAA2404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1A7583-ED92-4081-A587-411E24D3A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3ADA-7BDF-4B86-AEA2-0E2690F4C048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5213B0-08B7-460C-AFCD-4554D026B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613866-9AA3-47B6-9666-ADE9DBEF8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5208-175D-4F44-87F0-33561820380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3618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210C20-896C-445B-AC48-D29360E3E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05257DF-3D0A-45C0-818F-D427F214B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132B91-0CBB-4501-BF94-6AA67415B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3ADA-7BDF-4B86-AEA2-0E2690F4C048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1A5258-9EC0-4024-8CF1-E816DE0F0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38BAE3-FAD8-44FD-8FDE-6EDAA21C0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5208-175D-4F44-87F0-33561820380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3495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51670A-9634-4E7B-8E12-9BD762A3A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890075-41A1-4A2E-8F7F-4E872E24AD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1B08A13-DCAF-455E-9266-2D83A2DE6C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445510B-C6DE-4B0F-B3EC-85B48CDFF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3ADA-7BDF-4B86-AEA2-0E2690F4C048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803DE84-82E0-49EC-971F-B2A0BA54C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4673AC-911B-488B-8890-4972EDDE9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5208-175D-4F44-87F0-33561820380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7946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440E00-C048-46A7-A7C1-4D76DA639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71E9244-A708-4D2F-8FD2-16784B232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264D38B-787C-447A-B1BA-B4F7DA1F0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5753D08-4FFD-4DBF-8155-1F1EDF82DE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53C9A66-A5F3-47C0-97FE-1721AB1901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BAD2F1E-065F-4C1A-82C6-05CB78B71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3ADA-7BDF-4B86-AEA2-0E2690F4C048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FFF123B-7CBB-49AA-9871-869F5A16D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759395D-02FD-4C87-8627-EBB9F19EB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5208-175D-4F44-87F0-33561820380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73416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0C1E10-398A-4579-ADD8-430CCA6DF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4952E78-DA9A-46A7-990A-768612AE4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3ADA-7BDF-4B86-AEA2-0E2690F4C048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2737F99-3B70-485E-AE9D-BB1B6D2E0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58EE0B8-AAF3-4B8F-8064-FF90E19AB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5208-175D-4F44-87F0-33561820380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5316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0B34A24-6B79-46FC-90AF-F4D40DDC5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3ADA-7BDF-4B86-AEA2-0E2690F4C048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9B8FEB1-3451-4E1E-AC38-5432B0C72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9166472-7D8D-4043-97EB-CF731F7F2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5208-175D-4F44-87F0-33561820380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51448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62B518-C860-4B44-801D-EFF32643E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D64634-C575-40B7-9026-DA7D46033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92D591D-7584-476A-8E3A-69298DEFB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D6B405-E8A4-4CF4-9812-510A4EAFD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3ADA-7BDF-4B86-AEA2-0E2690F4C048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09993E6-A819-4558-827A-75ED8E6B1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609082C-111A-4C28-8B82-1BB91881A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5208-175D-4F44-87F0-33561820380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0989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5DAFC3-973A-4D69-A519-B1D411D7A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39041D3-5D12-4E4C-A89F-9FDA390E1A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C53E35F-6B53-4227-A37E-9D70DF22E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F8D9C53-3D4C-4984-85E4-5070D090F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3ADA-7BDF-4B86-AEA2-0E2690F4C048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1BB0934-8375-4E2F-8982-4967E4168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C4A487-4283-46EC-A69B-4BBD4AE2F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55208-175D-4F44-87F0-33561820380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9802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AFC0689-496F-4059-8C28-E8D6A596E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EC0A38E-E2A7-4462-BB50-CB93D1E97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F59FC1-38B5-44A6-AA35-F4CD606ADA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E3ADA-7BDF-4B86-AEA2-0E2690F4C048}" type="datetimeFigureOut">
              <a:rPr lang="de-AT" smtClean="0"/>
              <a:t>28.01.2019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403EA1-188A-4532-89F2-68FD5C1D8D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D6CEEB-C5B4-4B15-94D0-8F310D8AEC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5208-175D-4F44-87F0-33561820380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40033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0ECA21-B388-4601-AC98-BCEE54E786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DER INFINITIV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F8A0A3F-723C-4A49-8111-D6A878FED7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Grammatikcrashkurs für Lehrende</a:t>
            </a:r>
          </a:p>
          <a:p>
            <a:r>
              <a:rPr lang="de-AT" dirty="0"/>
              <a:t>Mag. Dr. Justyna Haas</a:t>
            </a:r>
          </a:p>
        </p:txBody>
      </p:sp>
    </p:spTree>
    <p:extLst>
      <p:ext uri="{BB962C8B-B14F-4D97-AF65-F5344CB8AC3E}">
        <p14:creationId xmlns:p14="http://schemas.microsoft.com/office/powerpoint/2010/main" val="3630094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C36618-69FA-48F8-B9A0-50C4C1C14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Methodische Grundlagen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0255E4-B09C-4277-8C12-19BC97CF7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Vom Sprachgebrauch ausgehend werden Infinitivkonstruktionen auffallend oft im Sprachgebrauch benutzt.</a:t>
            </a:r>
          </a:p>
          <a:p>
            <a:r>
              <a:rPr lang="de-AT" dirty="0"/>
              <a:t>Allerdings führt man sie erst auf der Stufe B1 ein.</a:t>
            </a:r>
          </a:p>
          <a:p>
            <a:r>
              <a:rPr lang="de-AT" dirty="0"/>
              <a:t>Einfache Strukturen kann man jedoch bereits auf der Stufe A2 einführen:</a:t>
            </a:r>
          </a:p>
          <a:p>
            <a:r>
              <a:rPr lang="de-AT" dirty="0"/>
              <a:t>Ich habe keine Lust, </a:t>
            </a:r>
            <a:r>
              <a:rPr lang="de-AT" i="1" dirty="0"/>
              <a:t>mit dir zu sprechen</a:t>
            </a:r>
            <a:r>
              <a:rPr lang="de-AT" dirty="0"/>
              <a:t>.</a:t>
            </a:r>
          </a:p>
          <a:p>
            <a:r>
              <a:rPr lang="de-AT" dirty="0"/>
              <a:t>Er hat mir versprochen, </a:t>
            </a:r>
            <a:r>
              <a:rPr lang="de-AT" i="1" dirty="0"/>
              <a:t>anzurufen</a:t>
            </a:r>
            <a:r>
              <a:rPr lang="de-AT" dirty="0"/>
              <a:t>.</a:t>
            </a:r>
          </a:p>
          <a:p>
            <a:r>
              <a:rPr lang="de-AT" dirty="0"/>
              <a:t>Es ist wichtig, pünktlich </a:t>
            </a:r>
            <a:r>
              <a:rPr lang="de-AT" i="1" dirty="0"/>
              <a:t>zu kommen</a:t>
            </a:r>
            <a:r>
              <a:rPr lang="de-A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6432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78427E-E737-440C-A593-6234077CB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Wichtige Regeln aufzeigen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BDB26C-6FB8-4C33-8940-BE6904C8D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Es ist wichtig, einen klaren Unterschied zwischen der Verwendung des Infinitivs mit „zu“ und ohne „zu“ herbeizuführen.</a:t>
            </a:r>
          </a:p>
          <a:p>
            <a:r>
              <a:rPr lang="de-AT" dirty="0"/>
              <a:t>In manchen Sprachen wird das Bindewort „zu“ niemals verwendet und daher wird das infinite Verb immer ohne „zu“ an jedes beliebige finite Verb angeschlossen:</a:t>
            </a:r>
          </a:p>
          <a:p>
            <a:r>
              <a:rPr lang="de-AT" dirty="0"/>
              <a:t>Vergleiche:</a:t>
            </a:r>
          </a:p>
          <a:p>
            <a:r>
              <a:rPr lang="de-AT" i="1" dirty="0" err="1"/>
              <a:t>Chc</a:t>
            </a:r>
            <a:r>
              <a:rPr lang="pl-PL" i="1" dirty="0"/>
              <a:t>ę jechać w góry.	Ich will in die Berge fahren.</a:t>
            </a:r>
          </a:p>
          <a:p>
            <a:r>
              <a:rPr lang="pl-PL" i="1" dirty="0"/>
              <a:t>Planuję jechać w góry.	Ich habe vor, in die Berge </a:t>
            </a:r>
            <a:r>
              <a:rPr lang="de-AT" b="1" i="1" u="sng" dirty="0"/>
              <a:t>zu</a:t>
            </a:r>
            <a:r>
              <a:rPr lang="de-AT" i="1" dirty="0"/>
              <a:t> fahren.</a:t>
            </a:r>
          </a:p>
        </p:txBody>
      </p:sp>
    </p:spTree>
    <p:extLst>
      <p:ext uri="{BB962C8B-B14F-4D97-AF65-F5344CB8AC3E}">
        <p14:creationId xmlns:p14="http://schemas.microsoft.com/office/powerpoint/2010/main" val="958169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20BA80-D307-49AD-90FE-EAE74AAB4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Verwendung - Beispiele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98D1F2-21C1-479B-85B0-A3CB9F5FF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In meinen Präsentationen siehst du, dass es einen Sinn macht, zunächst die Verben zu besprechen, in denen man kein „zu“ verwendet. Das sind Modalverben und einige Verben wie: lassen, hören, sehen, bleiben, gehen, helfen, lernen.</a:t>
            </a:r>
          </a:p>
          <a:p>
            <a:r>
              <a:rPr lang="de-AT" dirty="0"/>
              <a:t>In weiterer Folge werden wichtige Beispiele für die Verwendung von Infinitiv mit „zu“ präsentiert.</a:t>
            </a:r>
          </a:p>
        </p:txBody>
      </p:sp>
    </p:spTree>
    <p:extLst>
      <p:ext uri="{BB962C8B-B14F-4D97-AF65-F5344CB8AC3E}">
        <p14:creationId xmlns:p14="http://schemas.microsoft.com/office/powerpoint/2010/main" val="1678691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E7EAFA-06FF-44BA-9404-843550D13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Achtung! Fehler!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D7B166E-B63A-4404-B949-0F445476F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/>
              <a:t>Wo begehen Lernende die meisten Fehler?</a:t>
            </a:r>
          </a:p>
          <a:p>
            <a:r>
              <a:rPr lang="de-AT" dirty="0"/>
              <a:t>Viele verwechseln den Infinitiv mit „zu“ mit der finalen Infinitivkonstruktion „um…zu“. Hier ein Beispiel:</a:t>
            </a:r>
          </a:p>
          <a:p>
            <a:r>
              <a:rPr lang="de-AT" i="1" dirty="0"/>
              <a:t>Ich habe keine Lust, </a:t>
            </a:r>
            <a:r>
              <a:rPr lang="de-AT" i="1" strike="sngStrike" dirty="0"/>
              <a:t>um</a:t>
            </a:r>
            <a:r>
              <a:rPr lang="de-AT" i="1" dirty="0"/>
              <a:t> ins Kino zu gehen.</a:t>
            </a:r>
          </a:p>
          <a:p>
            <a:r>
              <a:rPr lang="de-AT" dirty="0"/>
              <a:t>In diesem Fall ist das kein Finalsatz. Die Konstruktion mit dem Infinitiv antwortet nämlich nicht auf eine Frage: „zu welchem Zweck“ sondern auf die Frage: „Worauf hast du keine Lust?“. Sie ist also Ergänzung des Akkusativobjekts (</a:t>
            </a:r>
            <a:r>
              <a:rPr lang="de-AT" i="1" dirty="0"/>
              <a:t>haben Lust + worauf?</a:t>
            </a:r>
            <a:r>
              <a:rPr lang="de-AT" dirty="0"/>
              <a:t>). Es heißt also:</a:t>
            </a:r>
          </a:p>
          <a:p>
            <a:r>
              <a:rPr lang="de-AT" i="1" dirty="0"/>
              <a:t>Ich habe keine Lust, </a:t>
            </a:r>
            <a:r>
              <a:rPr lang="de-AT" i="1" u="sng" dirty="0"/>
              <a:t>ins Kino zu gehen</a:t>
            </a:r>
            <a:r>
              <a:rPr lang="de-AT" i="1" dirty="0"/>
              <a:t>. (Infinitiv mit „zu“)</a:t>
            </a:r>
          </a:p>
          <a:p>
            <a:r>
              <a:rPr lang="de-AT" i="1" dirty="0"/>
              <a:t>Ich sage den Termin ab, </a:t>
            </a:r>
            <a:r>
              <a:rPr lang="de-AT" i="1" u="sng" dirty="0"/>
              <a:t>um ins Kino zu gehen</a:t>
            </a:r>
            <a:r>
              <a:rPr lang="de-AT" i="1" dirty="0"/>
              <a:t>. (Finalsatz)</a:t>
            </a:r>
          </a:p>
        </p:txBody>
      </p:sp>
    </p:spTree>
    <p:extLst>
      <p:ext uri="{BB962C8B-B14F-4D97-AF65-F5344CB8AC3E}">
        <p14:creationId xmlns:p14="http://schemas.microsoft.com/office/powerpoint/2010/main" val="253757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331</Words>
  <Application>Microsoft Office PowerPoint</Application>
  <PresentationFormat>Breitbild</PresentationFormat>
  <Paragraphs>26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DER INFINITIV</vt:lpstr>
      <vt:lpstr>Methodische Grundlagen </vt:lpstr>
      <vt:lpstr>Wichtige Regeln aufzeigen</vt:lpstr>
      <vt:lpstr>Verwendung - Beispiele</vt:lpstr>
      <vt:lpstr>Achtung! Fehler!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INFINITIV</dc:title>
  <dc:creator>Justyna Haas</dc:creator>
  <cp:lastModifiedBy>Justyna Haas</cp:lastModifiedBy>
  <cp:revision>2</cp:revision>
  <dcterms:created xsi:type="dcterms:W3CDTF">2019-01-28T12:11:51Z</dcterms:created>
  <dcterms:modified xsi:type="dcterms:W3CDTF">2019-01-28T12:27:39Z</dcterms:modified>
</cp:coreProperties>
</file>