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5EEFDA-FA09-43A6-882D-E761F9DF7E5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CBA7BC2D-9B8B-49B9-8EAF-E3543EE55B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E4DDEDA0-1F04-4D47-B22B-97D995193B81}"/>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5" name="Fußzeilenplatzhalter 4">
            <a:extLst>
              <a:ext uri="{FF2B5EF4-FFF2-40B4-BE49-F238E27FC236}">
                <a16:creationId xmlns:a16="http://schemas.microsoft.com/office/drawing/2014/main" id="{E3BB142F-7F34-434C-BFEE-B318877F3D8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8CCEFF3-DF21-432F-B768-E812D79E1F9B}"/>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142598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DC0CE6-92C7-4A85-884A-EB68FC65FD1F}"/>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05F5D35A-DD77-45F0-907D-7E88876EA51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93D96FA-496F-4CEB-8451-8A6391F16883}"/>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5" name="Fußzeilenplatzhalter 4">
            <a:extLst>
              <a:ext uri="{FF2B5EF4-FFF2-40B4-BE49-F238E27FC236}">
                <a16:creationId xmlns:a16="http://schemas.microsoft.com/office/drawing/2014/main" id="{3779FB79-DC3A-4313-857D-5C173128612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1361B739-25A0-43D5-B13F-7FEFD0A36BA6}"/>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3098057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9EAC8FD-F184-4D18-97C3-4DF43036FFD0}"/>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A7D0FE24-A9F5-4A7D-9CE3-39C060A00D0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E9CC44B-0367-4B07-8A2A-C7A0EDCC248E}"/>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5" name="Fußzeilenplatzhalter 4">
            <a:extLst>
              <a:ext uri="{FF2B5EF4-FFF2-40B4-BE49-F238E27FC236}">
                <a16:creationId xmlns:a16="http://schemas.microsoft.com/office/drawing/2014/main" id="{AD734F31-650A-474F-8F01-806C20C331FF}"/>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116BFE7-0AD4-46B9-8AD5-7A7DA1E69B92}"/>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409993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372BB4-B12E-4F98-8109-87BEEF6C1E45}"/>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C63B037D-7F6A-418D-A7DD-4CB9D4F5D5E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DE24A72-F849-434F-9AC9-1268111BD6AA}"/>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5" name="Fußzeilenplatzhalter 4">
            <a:extLst>
              <a:ext uri="{FF2B5EF4-FFF2-40B4-BE49-F238E27FC236}">
                <a16:creationId xmlns:a16="http://schemas.microsoft.com/office/drawing/2014/main" id="{50049193-2DF4-458E-BF07-5DCACF2F5C4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B94367A-2585-49A6-AB26-18068CD1B4FE}"/>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319672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DEA080-B387-4BC6-81BF-7F579A74B55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C58400C0-A984-40F3-BD34-C57EE65B24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F4D1483-D9E3-4B1A-BC98-6E1856B561E4}"/>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5" name="Fußzeilenplatzhalter 4">
            <a:extLst>
              <a:ext uri="{FF2B5EF4-FFF2-40B4-BE49-F238E27FC236}">
                <a16:creationId xmlns:a16="http://schemas.microsoft.com/office/drawing/2014/main" id="{E4860A36-9264-4FAD-A31A-BA6C14F8BFD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40591B87-9F62-448F-BB13-C11CDF072B50}"/>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1941489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AF1244-9E99-4E86-AC91-7FB1A6223750}"/>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5768C52-CABD-432A-8E1E-CD6CA68349D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F1C924FD-FE18-4330-BC8E-FFBBD5B4C06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4DDA19B0-D1B3-4235-9A68-F6FE03EBC1F8}"/>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6" name="Fußzeilenplatzhalter 5">
            <a:extLst>
              <a:ext uri="{FF2B5EF4-FFF2-40B4-BE49-F238E27FC236}">
                <a16:creationId xmlns:a16="http://schemas.microsoft.com/office/drawing/2014/main" id="{DCD6A9D7-C6AC-4084-B2BD-6340C003BA4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64714082-6621-4E36-AF79-E480D4D79A5E}"/>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4154992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0F459F-9A49-4171-A808-F0D4102459DF}"/>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4CEA7992-8005-41D9-B448-1C73649BA6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953CC7B-5F3D-4B1B-AF2B-AC54ACC8EF8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A34D198C-6688-4AE3-B103-162A74C268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6ADD307-DC50-4440-9DAD-840153E0F6D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AF357676-571D-4754-A0DD-E229CF1EF83D}"/>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8" name="Fußzeilenplatzhalter 7">
            <a:extLst>
              <a:ext uri="{FF2B5EF4-FFF2-40B4-BE49-F238E27FC236}">
                <a16:creationId xmlns:a16="http://schemas.microsoft.com/office/drawing/2014/main" id="{27704A3C-D1C5-4DB8-AB0C-7513872BE0DF}"/>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E5EDF549-4C54-42AF-B35E-43D397339B74}"/>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1359937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D59148-9B68-4E19-92A2-D685179F4C9B}"/>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0E0858B3-7F33-4F13-A7DF-230944F6D461}"/>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4" name="Fußzeilenplatzhalter 3">
            <a:extLst>
              <a:ext uri="{FF2B5EF4-FFF2-40B4-BE49-F238E27FC236}">
                <a16:creationId xmlns:a16="http://schemas.microsoft.com/office/drawing/2014/main" id="{075DF3A5-3D18-46C2-B342-62BFCDB7BB42}"/>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56ED6EF-1B47-40C0-9F1B-FB7B556025C1}"/>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84898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5894BEE-AE44-409C-A283-93071661515A}"/>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3" name="Fußzeilenplatzhalter 2">
            <a:extLst>
              <a:ext uri="{FF2B5EF4-FFF2-40B4-BE49-F238E27FC236}">
                <a16:creationId xmlns:a16="http://schemas.microsoft.com/office/drawing/2014/main" id="{F615A7CE-5EC2-464B-9351-6AF4B254FE5F}"/>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DCD98041-3B0D-4434-B484-6D87E281F009}"/>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21477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362EA4-3DB7-4D2E-B28D-6C925EE6347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4E2F6FA6-D233-480B-8DC8-345C8EA952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361BABA6-317E-4EB3-9D39-F4F20451E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6EE425-1C61-4B46-94B8-271457EF1950}"/>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6" name="Fußzeilenplatzhalter 5">
            <a:extLst>
              <a:ext uri="{FF2B5EF4-FFF2-40B4-BE49-F238E27FC236}">
                <a16:creationId xmlns:a16="http://schemas.microsoft.com/office/drawing/2014/main" id="{4EA9377E-F408-4898-9BEA-9FCF4813551F}"/>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B1C20125-4E24-4D7B-8A53-58ADD5668639}"/>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4204920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94802E-5837-44A9-9A29-626E4C24ED7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A323A304-9A21-4AD9-A80F-42232F4440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57134509-4954-4394-AFA1-210A8E6199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82E7D5B-E9FD-444F-8F58-F7FD41FA05F1}"/>
              </a:ext>
            </a:extLst>
          </p:cNvPr>
          <p:cNvSpPr>
            <a:spLocks noGrp="1"/>
          </p:cNvSpPr>
          <p:nvPr>
            <p:ph type="dt" sz="half" idx="10"/>
          </p:nvPr>
        </p:nvSpPr>
        <p:spPr/>
        <p:txBody>
          <a:bodyPr/>
          <a:lstStyle/>
          <a:p>
            <a:fld id="{6661A5D3-C32C-48D8-BE03-F54835828DE8}" type="datetimeFigureOut">
              <a:rPr lang="de-AT" smtClean="0"/>
              <a:t>28.01.2019</a:t>
            </a:fld>
            <a:endParaRPr lang="de-AT"/>
          </a:p>
        </p:txBody>
      </p:sp>
      <p:sp>
        <p:nvSpPr>
          <p:cNvPr id="6" name="Fußzeilenplatzhalter 5">
            <a:extLst>
              <a:ext uri="{FF2B5EF4-FFF2-40B4-BE49-F238E27FC236}">
                <a16:creationId xmlns:a16="http://schemas.microsoft.com/office/drawing/2014/main" id="{A0E84532-2A27-4B83-A37A-81BD66D0CD8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A6D5874-40A6-4327-8427-FEB6DAF7534C}"/>
              </a:ext>
            </a:extLst>
          </p:cNvPr>
          <p:cNvSpPr>
            <a:spLocks noGrp="1"/>
          </p:cNvSpPr>
          <p:nvPr>
            <p:ph type="sldNum" sz="quarter" idx="12"/>
          </p:nvPr>
        </p:nvSpPr>
        <p:spPr/>
        <p:txBody>
          <a:bodyPr/>
          <a:lstStyle/>
          <a:p>
            <a:fld id="{B49B5545-29D6-4D3D-AF1D-1DFD5F2F8D13}" type="slidenum">
              <a:rPr lang="de-AT" smtClean="0"/>
              <a:t>‹Nr.›</a:t>
            </a:fld>
            <a:endParaRPr lang="de-AT"/>
          </a:p>
        </p:txBody>
      </p:sp>
    </p:spTree>
    <p:extLst>
      <p:ext uri="{BB962C8B-B14F-4D97-AF65-F5344CB8AC3E}">
        <p14:creationId xmlns:p14="http://schemas.microsoft.com/office/powerpoint/2010/main" val="129605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00C1F4F-DCA1-432F-ABFE-7CE2CD4802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D0B941D0-B79B-4BB4-9ECB-B46E7F9726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D213DC16-D997-4431-AA26-837E8D1C3E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1A5D3-C32C-48D8-BE03-F54835828DE8}" type="datetimeFigureOut">
              <a:rPr lang="de-AT" smtClean="0"/>
              <a:t>28.01.2019</a:t>
            </a:fld>
            <a:endParaRPr lang="de-AT"/>
          </a:p>
        </p:txBody>
      </p:sp>
      <p:sp>
        <p:nvSpPr>
          <p:cNvPr id="5" name="Fußzeilenplatzhalter 4">
            <a:extLst>
              <a:ext uri="{FF2B5EF4-FFF2-40B4-BE49-F238E27FC236}">
                <a16:creationId xmlns:a16="http://schemas.microsoft.com/office/drawing/2014/main" id="{5248B907-E3DB-418D-9156-4A380B1F5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0F786CFA-2F76-4748-B399-031CDD29FF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B5545-29D6-4D3D-AF1D-1DFD5F2F8D13}" type="slidenum">
              <a:rPr lang="de-AT" smtClean="0"/>
              <a:t>‹Nr.›</a:t>
            </a:fld>
            <a:endParaRPr lang="de-AT"/>
          </a:p>
        </p:txBody>
      </p:sp>
    </p:spTree>
    <p:extLst>
      <p:ext uri="{BB962C8B-B14F-4D97-AF65-F5344CB8AC3E}">
        <p14:creationId xmlns:p14="http://schemas.microsoft.com/office/powerpoint/2010/main" val="146174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0ECA21-B388-4601-AC98-BCEE54E7868A}"/>
              </a:ext>
            </a:extLst>
          </p:cNvPr>
          <p:cNvSpPr>
            <a:spLocks noGrp="1"/>
          </p:cNvSpPr>
          <p:nvPr>
            <p:ph type="ctrTitle"/>
          </p:nvPr>
        </p:nvSpPr>
        <p:spPr/>
        <p:txBody>
          <a:bodyPr/>
          <a:lstStyle/>
          <a:p>
            <a:r>
              <a:rPr lang="de-AT" dirty="0"/>
              <a:t>DER INFINITIV</a:t>
            </a:r>
          </a:p>
        </p:txBody>
      </p:sp>
      <p:sp>
        <p:nvSpPr>
          <p:cNvPr id="3" name="Untertitel 2">
            <a:extLst>
              <a:ext uri="{FF2B5EF4-FFF2-40B4-BE49-F238E27FC236}">
                <a16:creationId xmlns:a16="http://schemas.microsoft.com/office/drawing/2014/main" id="{1F8A0A3F-723C-4A49-8111-D6A878FED785}"/>
              </a:ext>
            </a:extLst>
          </p:cNvPr>
          <p:cNvSpPr>
            <a:spLocks noGrp="1"/>
          </p:cNvSpPr>
          <p:nvPr>
            <p:ph type="subTitle" idx="1"/>
          </p:nvPr>
        </p:nvSpPr>
        <p:spPr/>
        <p:txBody>
          <a:bodyPr/>
          <a:lstStyle/>
          <a:p>
            <a:r>
              <a:rPr lang="de-AT" dirty="0"/>
              <a:t>Grammatikcrashkurs für Lehrende</a:t>
            </a:r>
          </a:p>
          <a:p>
            <a:r>
              <a:rPr lang="de-AT" dirty="0"/>
              <a:t>Mag. Dr. Justyna Haas</a:t>
            </a:r>
          </a:p>
        </p:txBody>
      </p:sp>
    </p:spTree>
    <p:extLst>
      <p:ext uri="{BB962C8B-B14F-4D97-AF65-F5344CB8AC3E}">
        <p14:creationId xmlns:p14="http://schemas.microsoft.com/office/powerpoint/2010/main" val="3630094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A31AB6-4AA9-4D31-9D31-C363B47D99FB}"/>
              </a:ext>
            </a:extLst>
          </p:cNvPr>
          <p:cNvSpPr>
            <a:spLocks noGrp="1"/>
          </p:cNvSpPr>
          <p:nvPr>
            <p:ph type="title"/>
          </p:nvPr>
        </p:nvSpPr>
        <p:spPr/>
        <p:txBody>
          <a:bodyPr/>
          <a:lstStyle/>
          <a:p>
            <a:r>
              <a:rPr lang="de-AT" dirty="0"/>
              <a:t>Freie Infinitivverbindungen</a:t>
            </a:r>
          </a:p>
        </p:txBody>
      </p:sp>
      <p:sp>
        <p:nvSpPr>
          <p:cNvPr id="3" name="Textplatzhalter 2">
            <a:extLst>
              <a:ext uri="{FF2B5EF4-FFF2-40B4-BE49-F238E27FC236}">
                <a16:creationId xmlns:a16="http://schemas.microsoft.com/office/drawing/2014/main" id="{8C256823-2FA6-4080-BB77-6675B30EF051}"/>
              </a:ext>
            </a:extLst>
          </p:cNvPr>
          <p:cNvSpPr>
            <a:spLocks noGrp="1"/>
          </p:cNvSpPr>
          <p:nvPr>
            <p:ph type="body" idx="1"/>
          </p:nvPr>
        </p:nvSpPr>
        <p:spPr/>
        <p:txBody>
          <a:bodyPr/>
          <a:lstStyle/>
          <a:p>
            <a:r>
              <a:rPr lang="de-AT" dirty="0"/>
              <a:t>Quelle: Gerhard Helbig, Joachim </a:t>
            </a:r>
            <a:r>
              <a:rPr lang="de-AT" dirty="0" err="1"/>
              <a:t>Buscha</a:t>
            </a:r>
            <a:r>
              <a:rPr lang="de-AT" dirty="0"/>
              <a:t>, Deutsche Grammatik. Ein Handbuch für Ausländerunterricht, Langenscheidt 2001, S. 106-107</a:t>
            </a:r>
          </a:p>
          <a:p>
            <a:endParaRPr lang="de-AT" dirty="0"/>
          </a:p>
        </p:txBody>
      </p:sp>
    </p:spTree>
    <p:extLst>
      <p:ext uri="{BB962C8B-B14F-4D97-AF65-F5344CB8AC3E}">
        <p14:creationId xmlns:p14="http://schemas.microsoft.com/office/powerpoint/2010/main" val="3774740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9400E0-BC9A-4ACD-83E9-CF5D01928C40}"/>
              </a:ext>
            </a:extLst>
          </p:cNvPr>
          <p:cNvSpPr>
            <a:spLocks noGrp="1"/>
          </p:cNvSpPr>
          <p:nvPr>
            <p:ph type="title"/>
          </p:nvPr>
        </p:nvSpPr>
        <p:spPr/>
        <p:txBody>
          <a:bodyPr/>
          <a:lstStyle/>
          <a:p>
            <a:r>
              <a:rPr lang="de-AT" dirty="0"/>
              <a:t>Konjunktionen</a:t>
            </a:r>
          </a:p>
        </p:txBody>
      </p:sp>
      <p:sp>
        <p:nvSpPr>
          <p:cNvPr id="3" name="Inhaltsplatzhalter 2">
            <a:extLst>
              <a:ext uri="{FF2B5EF4-FFF2-40B4-BE49-F238E27FC236}">
                <a16:creationId xmlns:a16="http://schemas.microsoft.com/office/drawing/2014/main" id="{940E85F3-13EA-45B7-B271-1931668021F0}"/>
              </a:ext>
            </a:extLst>
          </p:cNvPr>
          <p:cNvSpPr>
            <a:spLocks noGrp="1"/>
          </p:cNvSpPr>
          <p:nvPr>
            <p:ph idx="1"/>
          </p:nvPr>
        </p:nvSpPr>
        <p:spPr/>
        <p:txBody>
          <a:bodyPr>
            <a:normAutofit fontScale="92500" lnSpcReduction="10000"/>
          </a:bodyPr>
          <a:lstStyle/>
          <a:p>
            <a:r>
              <a:rPr lang="de-AT" dirty="0"/>
              <a:t>Die Zahl der Verben, die sich notwendig mit einem Infinitiv verbinden, ist begrenzt.</a:t>
            </a:r>
          </a:p>
          <a:p>
            <a:r>
              <a:rPr lang="de-AT" dirty="0"/>
              <a:t>Für freie Verbindungen mit einem Infinitiv gibt es keine syntaktischen Beschränkungen.</a:t>
            </a:r>
          </a:p>
          <a:p>
            <a:r>
              <a:rPr lang="de-AT" dirty="0"/>
              <a:t>Diese Verbindungen werden mit folgenden Konjunktionen eingeführt:</a:t>
            </a:r>
          </a:p>
          <a:p>
            <a:r>
              <a:rPr lang="de-AT" i="1" dirty="0"/>
              <a:t>anstatt … zu</a:t>
            </a:r>
          </a:p>
          <a:p>
            <a:r>
              <a:rPr lang="de-AT" i="1" dirty="0"/>
              <a:t>außer um …. zu</a:t>
            </a:r>
          </a:p>
          <a:p>
            <a:r>
              <a:rPr lang="de-AT" i="1" dirty="0"/>
              <a:t>ohne … zu</a:t>
            </a:r>
          </a:p>
          <a:p>
            <a:r>
              <a:rPr lang="de-AT" i="1" dirty="0"/>
              <a:t>um … zu</a:t>
            </a:r>
          </a:p>
          <a:p>
            <a:r>
              <a:rPr lang="de-AT" dirty="0"/>
              <a:t>Diese Verbindungen entsprechen bestimmten Nebensätzen.</a:t>
            </a:r>
          </a:p>
          <a:p>
            <a:endParaRPr lang="de-AT" dirty="0"/>
          </a:p>
        </p:txBody>
      </p:sp>
    </p:spTree>
    <p:extLst>
      <p:ext uri="{BB962C8B-B14F-4D97-AF65-F5344CB8AC3E}">
        <p14:creationId xmlns:p14="http://schemas.microsoft.com/office/powerpoint/2010/main" val="184068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63B434-586C-455D-9828-94DF1DCD14F0}"/>
              </a:ext>
            </a:extLst>
          </p:cNvPr>
          <p:cNvSpPr>
            <a:spLocks noGrp="1"/>
          </p:cNvSpPr>
          <p:nvPr>
            <p:ph type="title"/>
          </p:nvPr>
        </p:nvSpPr>
        <p:spPr/>
        <p:txBody>
          <a:bodyPr/>
          <a:lstStyle/>
          <a:p>
            <a:r>
              <a:rPr lang="de-AT" dirty="0"/>
              <a:t>Substitutive Infinitivverbindung	</a:t>
            </a:r>
          </a:p>
        </p:txBody>
      </p:sp>
      <p:sp>
        <p:nvSpPr>
          <p:cNvPr id="3" name="Inhaltsplatzhalter 2">
            <a:extLst>
              <a:ext uri="{FF2B5EF4-FFF2-40B4-BE49-F238E27FC236}">
                <a16:creationId xmlns:a16="http://schemas.microsoft.com/office/drawing/2014/main" id="{F302FD2A-B6CB-466B-A58E-014A8C3CD101}"/>
              </a:ext>
            </a:extLst>
          </p:cNvPr>
          <p:cNvSpPr>
            <a:spLocks noGrp="1"/>
          </p:cNvSpPr>
          <p:nvPr>
            <p:ph idx="1"/>
          </p:nvPr>
        </p:nvSpPr>
        <p:spPr/>
        <p:txBody>
          <a:bodyPr/>
          <a:lstStyle/>
          <a:p>
            <a:r>
              <a:rPr lang="de-AT" dirty="0"/>
              <a:t>Der Infinitiv wird wie folgt eingeführt:</a:t>
            </a:r>
          </a:p>
          <a:p>
            <a:r>
              <a:rPr lang="de-AT" b="1" i="1" dirty="0"/>
              <a:t>anstatt … zu</a:t>
            </a:r>
          </a:p>
          <a:p>
            <a:r>
              <a:rPr lang="de-AT" i="1" dirty="0"/>
              <a:t>Er ging fort, </a:t>
            </a:r>
            <a:r>
              <a:rPr lang="de-AT" b="1" i="1" dirty="0"/>
              <a:t>anstatt</a:t>
            </a:r>
            <a:r>
              <a:rPr lang="de-AT" i="1" dirty="0"/>
              <a:t> seine Hausübung </a:t>
            </a:r>
            <a:r>
              <a:rPr lang="de-AT" b="1" i="1" dirty="0"/>
              <a:t>zu </a:t>
            </a:r>
            <a:r>
              <a:rPr lang="de-AT" i="1" dirty="0"/>
              <a:t>machen.</a:t>
            </a:r>
          </a:p>
          <a:p>
            <a:r>
              <a:rPr lang="de-AT" dirty="0"/>
              <a:t>Man kann die Infinitivkonstruktion auch mit </a:t>
            </a:r>
            <a:r>
              <a:rPr lang="de-AT" i="1" dirty="0"/>
              <a:t>„anstatt … dass“ </a:t>
            </a:r>
            <a:r>
              <a:rPr lang="de-AT" dirty="0"/>
              <a:t>ersetzen.</a:t>
            </a:r>
          </a:p>
          <a:p>
            <a:r>
              <a:rPr lang="de-AT" i="1" dirty="0"/>
              <a:t>Er ging fort, </a:t>
            </a:r>
            <a:r>
              <a:rPr lang="de-AT" b="1" i="1" dirty="0"/>
              <a:t>anstatt</a:t>
            </a:r>
            <a:r>
              <a:rPr lang="de-AT" i="1" dirty="0"/>
              <a:t> </a:t>
            </a:r>
            <a:r>
              <a:rPr lang="de-AT" b="1" i="1" dirty="0"/>
              <a:t>dass</a:t>
            </a:r>
            <a:r>
              <a:rPr lang="de-AT" i="1" dirty="0"/>
              <a:t> er seine Hausübung machte.</a:t>
            </a:r>
          </a:p>
        </p:txBody>
      </p:sp>
    </p:spTree>
    <p:extLst>
      <p:ext uri="{BB962C8B-B14F-4D97-AF65-F5344CB8AC3E}">
        <p14:creationId xmlns:p14="http://schemas.microsoft.com/office/powerpoint/2010/main" val="3112683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63B434-586C-455D-9828-94DF1DCD14F0}"/>
              </a:ext>
            </a:extLst>
          </p:cNvPr>
          <p:cNvSpPr>
            <a:spLocks noGrp="1"/>
          </p:cNvSpPr>
          <p:nvPr>
            <p:ph type="title"/>
          </p:nvPr>
        </p:nvSpPr>
        <p:spPr/>
        <p:txBody>
          <a:bodyPr/>
          <a:lstStyle/>
          <a:p>
            <a:r>
              <a:rPr lang="de-AT" dirty="0"/>
              <a:t>Restriktive Infinitivverbindung	</a:t>
            </a:r>
          </a:p>
        </p:txBody>
      </p:sp>
      <p:sp>
        <p:nvSpPr>
          <p:cNvPr id="3" name="Inhaltsplatzhalter 2">
            <a:extLst>
              <a:ext uri="{FF2B5EF4-FFF2-40B4-BE49-F238E27FC236}">
                <a16:creationId xmlns:a16="http://schemas.microsoft.com/office/drawing/2014/main" id="{F302FD2A-B6CB-466B-A58E-014A8C3CD101}"/>
              </a:ext>
            </a:extLst>
          </p:cNvPr>
          <p:cNvSpPr>
            <a:spLocks noGrp="1"/>
          </p:cNvSpPr>
          <p:nvPr>
            <p:ph idx="1"/>
          </p:nvPr>
        </p:nvSpPr>
        <p:spPr/>
        <p:txBody>
          <a:bodyPr/>
          <a:lstStyle/>
          <a:p>
            <a:r>
              <a:rPr lang="de-AT" dirty="0"/>
              <a:t>Der Infinitiv wird wie folgt eingeführt:</a:t>
            </a:r>
          </a:p>
          <a:p>
            <a:r>
              <a:rPr lang="de-AT" b="1" i="1" dirty="0"/>
              <a:t>außer um … zu</a:t>
            </a:r>
          </a:p>
          <a:p>
            <a:r>
              <a:rPr lang="de-AT" i="1" dirty="0"/>
              <a:t>Die Mutter verließ das Kind nicht, </a:t>
            </a:r>
            <a:r>
              <a:rPr lang="de-AT" b="1" i="1" dirty="0"/>
              <a:t>außer um</a:t>
            </a:r>
            <a:r>
              <a:rPr lang="de-AT" i="1" dirty="0"/>
              <a:t> Einkäufe </a:t>
            </a:r>
            <a:r>
              <a:rPr lang="de-AT" b="1" i="1" dirty="0"/>
              <a:t>zu </a:t>
            </a:r>
            <a:r>
              <a:rPr lang="de-AT" i="1" dirty="0"/>
              <a:t>machen.</a:t>
            </a:r>
          </a:p>
          <a:p>
            <a:r>
              <a:rPr lang="de-AT" dirty="0"/>
              <a:t>Man kann die Infinitivkonstruktion auch mit der Konjunktion </a:t>
            </a:r>
            <a:r>
              <a:rPr lang="de-AT" i="1" dirty="0"/>
              <a:t>„außer wenn“ </a:t>
            </a:r>
            <a:r>
              <a:rPr lang="de-AT" dirty="0"/>
              <a:t>ersetzen.</a:t>
            </a:r>
          </a:p>
          <a:p>
            <a:r>
              <a:rPr lang="de-AT" i="1" dirty="0"/>
              <a:t>Die Mutter verließ das Kind nicht, </a:t>
            </a:r>
            <a:r>
              <a:rPr lang="de-AT" b="1" i="1" dirty="0"/>
              <a:t>außer wenn </a:t>
            </a:r>
            <a:r>
              <a:rPr lang="de-AT" i="1" dirty="0"/>
              <a:t>sie Einkäufe machte.</a:t>
            </a:r>
          </a:p>
          <a:p>
            <a:endParaRPr lang="de-AT" dirty="0"/>
          </a:p>
        </p:txBody>
      </p:sp>
    </p:spTree>
    <p:extLst>
      <p:ext uri="{BB962C8B-B14F-4D97-AF65-F5344CB8AC3E}">
        <p14:creationId xmlns:p14="http://schemas.microsoft.com/office/powerpoint/2010/main" val="1022876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63B434-586C-455D-9828-94DF1DCD14F0}"/>
              </a:ext>
            </a:extLst>
          </p:cNvPr>
          <p:cNvSpPr>
            <a:spLocks noGrp="1"/>
          </p:cNvSpPr>
          <p:nvPr>
            <p:ph type="title"/>
          </p:nvPr>
        </p:nvSpPr>
        <p:spPr/>
        <p:txBody>
          <a:bodyPr/>
          <a:lstStyle/>
          <a:p>
            <a:r>
              <a:rPr lang="de-AT" dirty="0"/>
              <a:t>Negativ-komitative Infinitivverbindung	</a:t>
            </a:r>
          </a:p>
        </p:txBody>
      </p:sp>
      <p:sp>
        <p:nvSpPr>
          <p:cNvPr id="3" name="Inhaltsplatzhalter 2">
            <a:extLst>
              <a:ext uri="{FF2B5EF4-FFF2-40B4-BE49-F238E27FC236}">
                <a16:creationId xmlns:a16="http://schemas.microsoft.com/office/drawing/2014/main" id="{F302FD2A-B6CB-466B-A58E-014A8C3CD101}"/>
              </a:ext>
            </a:extLst>
          </p:cNvPr>
          <p:cNvSpPr>
            <a:spLocks noGrp="1"/>
          </p:cNvSpPr>
          <p:nvPr>
            <p:ph idx="1"/>
          </p:nvPr>
        </p:nvSpPr>
        <p:spPr/>
        <p:txBody>
          <a:bodyPr/>
          <a:lstStyle/>
          <a:p>
            <a:r>
              <a:rPr lang="de-AT" dirty="0"/>
              <a:t>Der Infinitiv wird mittels „ohne…zu“ eingeführt:</a:t>
            </a:r>
          </a:p>
          <a:p>
            <a:r>
              <a:rPr lang="de-AT" i="1" dirty="0"/>
              <a:t>Er fiel um, ohne sich zu verletzen.</a:t>
            </a:r>
          </a:p>
          <a:p>
            <a:r>
              <a:rPr lang="de-AT" dirty="0"/>
              <a:t>Man kann die Infinitivkonstruktion auch mit </a:t>
            </a:r>
            <a:r>
              <a:rPr lang="de-AT" i="1" dirty="0"/>
              <a:t>„ohne … dass“ </a:t>
            </a:r>
            <a:r>
              <a:rPr lang="de-AT" dirty="0"/>
              <a:t>ersetzen.</a:t>
            </a:r>
          </a:p>
          <a:p>
            <a:r>
              <a:rPr lang="de-AT" i="1" dirty="0"/>
              <a:t>Er fiel um, ohne dass er sich verletzte.</a:t>
            </a:r>
          </a:p>
          <a:p>
            <a:endParaRPr lang="de-AT" dirty="0"/>
          </a:p>
        </p:txBody>
      </p:sp>
    </p:spTree>
    <p:extLst>
      <p:ext uri="{BB962C8B-B14F-4D97-AF65-F5344CB8AC3E}">
        <p14:creationId xmlns:p14="http://schemas.microsoft.com/office/powerpoint/2010/main" val="3469737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63B434-586C-455D-9828-94DF1DCD14F0}"/>
              </a:ext>
            </a:extLst>
          </p:cNvPr>
          <p:cNvSpPr>
            <a:spLocks noGrp="1"/>
          </p:cNvSpPr>
          <p:nvPr>
            <p:ph type="title"/>
          </p:nvPr>
        </p:nvSpPr>
        <p:spPr/>
        <p:txBody>
          <a:bodyPr/>
          <a:lstStyle/>
          <a:p>
            <a:r>
              <a:rPr lang="de-AT" dirty="0"/>
              <a:t>Finale Infinitivverbindung	</a:t>
            </a:r>
          </a:p>
        </p:txBody>
      </p:sp>
      <p:sp>
        <p:nvSpPr>
          <p:cNvPr id="3" name="Inhaltsplatzhalter 2">
            <a:extLst>
              <a:ext uri="{FF2B5EF4-FFF2-40B4-BE49-F238E27FC236}">
                <a16:creationId xmlns:a16="http://schemas.microsoft.com/office/drawing/2014/main" id="{F302FD2A-B6CB-466B-A58E-014A8C3CD101}"/>
              </a:ext>
            </a:extLst>
          </p:cNvPr>
          <p:cNvSpPr>
            <a:spLocks noGrp="1"/>
          </p:cNvSpPr>
          <p:nvPr>
            <p:ph idx="1"/>
          </p:nvPr>
        </p:nvSpPr>
        <p:spPr/>
        <p:txBody>
          <a:bodyPr/>
          <a:lstStyle/>
          <a:p>
            <a:r>
              <a:rPr lang="de-AT" dirty="0"/>
              <a:t>Der Finalsatz antwortet auf die Fragen: wozu? Zu welchem Zweck?</a:t>
            </a:r>
          </a:p>
          <a:p>
            <a:r>
              <a:rPr lang="de-AT" dirty="0"/>
              <a:t>Der Infinitiv wird mittels der Konstruktion </a:t>
            </a:r>
            <a:r>
              <a:rPr lang="de-AT" b="1" dirty="0"/>
              <a:t>„um … zu“ </a:t>
            </a:r>
            <a:r>
              <a:rPr lang="de-AT" dirty="0"/>
              <a:t>eingeführt.</a:t>
            </a:r>
          </a:p>
          <a:p>
            <a:r>
              <a:rPr lang="de-AT" i="1" dirty="0"/>
              <a:t>Ich arbeite viel, </a:t>
            </a:r>
            <a:r>
              <a:rPr lang="de-AT" b="1" i="1" dirty="0"/>
              <a:t>um</a:t>
            </a:r>
            <a:r>
              <a:rPr lang="de-AT" i="1" dirty="0"/>
              <a:t> mir ein neues Auto </a:t>
            </a:r>
            <a:r>
              <a:rPr lang="de-AT" b="1" i="1" dirty="0"/>
              <a:t>zu</a:t>
            </a:r>
            <a:r>
              <a:rPr lang="de-AT" i="1" dirty="0"/>
              <a:t> kaufen.</a:t>
            </a:r>
          </a:p>
          <a:p>
            <a:r>
              <a:rPr lang="de-AT" dirty="0"/>
              <a:t>Man kann die Infinitivkonstruktion auch mit </a:t>
            </a:r>
            <a:r>
              <a:rPr lang="de-AT" i="1" dirty="0"/>
              <a:t>der Konjunktion </a:t>
            </a:r>
            <a:r>
              <a:rPr lang="de-AT" b="1" i="1" dirty="0"/>
              <a:t>„damit“ </a:t>
            </a:r>
            <a:r>
              <a:rPr lang="de-AT" dirty="0"/>
              <a:t>ersetzen.</a:t>
            </a:r>
          </a:p>
          <a:p>
            <a:r>
              <a:rPr lang="de-AT" i="1" dirty="0"/>
              <a:t>Ich arbeite viel, </a:t>
            </a:r>
            <a:r>
              <a:rPr lang="de-AT" b="1" i="1" dirty="0"/>
              <a:t>damit</a:t>
            </a:r>
            <a:r>
              <a:rPr lang="de-AT" i="1" dirty="0"/>
              <a:t> ich mir ein neues Auto kaufe. </a:t>
            </a:r>
          </a:p>
          <a:p>
            <a:endParaRPr lang="de-AT" dirty="0"/>
          </a:p>
        </p:txBody>
      </p:sp>
    </p:spTree>
    <p:extLst>
      <p:ext uri="{BB962C8B-B14F-4D97-AF65-F5344CB8AC3E}">
        <p14:creationId xmlns:p14="http://schemas.microsoft.com/office/powerpoint/2010/main" val="3035861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63B434-586C-455D-9828-94DF1DCD14F0}"/>
              </a:ext>
            </a:extLst>
          </p:cNvPr>
          <p:cNvSpPr>
            <a:spLocks noGrp="1"/>
          </p:cNvSpPr>
          <p:nvPr>
            <p:ph type="title"/>
          </p:nvPr>
        </p:nvSpPr>
        <p:spPr/>
        <p:txBody>
          <a:bodyPr/>
          <a:lstStyle/>
          <a:p>
            <a:r>
              <a:rPr lang="de-AT" dirty="0"/>
              <a:t>Konsekutive Infinitivverbindung	</a:t>
            </a:r>
          </a:p>
        </p:txBody>
      </p:sp>
      <p:sp>
        <p:nvSpPr>
          <p:cNvPr id="3" name="Inhaltsplatzhalter 2">
            <a:extLst>
              <a:ext uri="{FF2B5EF4-FFF2-40B4-BE49-F238E27FC236}">
                <a16:creationId xmlns:a16="http://schemas.microsoft.com/office/drawing/2014/main" id="{F302FD2A-B6CB-466B-A58E-014A8C3CD101}"/>
              </a:ext>
            </a:extLst>
          </p:cNvPr>
          <p:cNvSpPr>
            <a:spLocks noGrp="1"/>
          </p:cNvSpPr>
          <p:nvPr>
            <p:ph idx="1"/>
          </p:nvPr>
        </p:nvSpPr>
        <p:spPr/>
        <p:txBody>
          <a:bodyPr/>
          <a:lstStyle/>
          <a:p>
            <a:r>
              <a:rPr lang="de-AT" dirty="0"/>
              <a:t>In diesem Satz wird die Folge von etwas zum Ausdruck gebracht.</a:t>
            </a:r>
          </a:p>
          <a:p>
            <a:r>
              <a:rPr lang="de-AT" dirty="0"/>
              <a:t>Diese Konstruktion leiten wir mit „so/genug … (um) zu“, wie in dem Beispiel:</a:t>
            </a:r>
          </a:p>
          <a:p>
            <a:r>
              <a:rPr lang="de-AT" i="1" dirty="0"/>
              <a:t>Das Kind war so brav, um zu Hause bleiben zu können. </a:t>
            </a:r>
            <a:br>
              <a:rPr lang="de-AT" i="1" dirty="0"/>
            </a:br>
            <a:r>
              <a:rPr lang="de-AT" i="1" dirty="0"/>
              <a:t>Das Kind war klug genug, um zu Hause bleiben zu können. </a:t>
            </a:r>
          </a:p>
          <a:p>
            <a:r>
              <a:rPr lang="de-AT" dirty="0"/>
              <a:t>Wir können die Konstruktion auch umschreiben:</a:t>
            </a:r>
          </a:p>
          <a:p>
            <a:r>
              <a:rPr lang="de-AT" i="1" dirty="0"/>
              <a:t>Das Kind war so brav/brav genug, dass es alleine zu Hause bleiben konnte.</a:t>
            </a:r>
          </a:p>
        </p:txBody>
      </p:sp>
    </p:spTree>
    <p:extLst>
      <p:ext uri="{BB962C8B-B14F-4D97-AF65-F5344CB8AC3E}">
        <p14:creationId xmlns:p14="http://schemas.microsoft.com/office/powerpoint/2010/main" val="1037977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3E19F4-31A4-485C-A750-F946E339CEB6}"/>
              </a:ext>
            </a:extLst>
          </p:cNvPr>
          <p:cNvSpPr>
            <a:spLocks noGrp="1"/>
          </p:cNvSpPr>
          <p:nvPr>
            <p:ph type="title"/>
          </p:nvPr>
        </p:nvSpPr>
        <p:spPr/>
        <p:txBody>
          <a:bodyPr/>
          <a:lstStyle/>
          <a:p>
            <a:r>
              <a:rPr lang="de-AT" dirty="0"/>
              <a:t>Irreal-konsekutive Infinitivverbindung</a:t>
            </a:r>
          </a:p>
        </p:txBody>
      </p:sp>
      <p:sp>
        <p:nvSpPr>
          <p:cNvPr id="3" name="Inhaltsplatzhalter 2">
            <a:extLst>
              <a:ext uri="{FF2B5EF4-FFF2-40B4-BE49-F238E27FC236}">
                <a16:creationId xmlns:a16="http://schemas.microsoft.com/office/drawing/2014/main" id="{E95089B1-7CB2-48DD-8568-01E1C0A4D9D9}"/>
              </a:ext>
            </a:extLst>
          </p:cNvPr>
          <p:cNvSpPr>
            <a:spLocks noGrp="1"/>
          </p:cNvSpPr>
          <p:nvPr>
            <p:ph idx="1"/>
          </p:nvPr>
        </p:nvSpPr>
        <p:spPr/>
        <p:txBody>
          <a:bodyPr>
            <a:normAutofit lnSpcReduction="10000"/>
          </a:bodyPr>
          <a:lstStyle/>
          <a:p>
            <a:r>
              <a:rPr lang="de-AT" dirty="0"/>
              <a:t>In diesem Satz wird eine Einschränkung aufgezeigt, die einen Umstand zur Folge hat. Diese Verbindung wird mit der Konstruktion „zu (Adj.), um … zu“ eingeführt. In diesem Fall hat die Konstruktion „um…zu“ keine finale Bedeutung. Vergleiche:</a:t>
            </a:r>
          </a:p>
          <a:p>
            <a:r>
              <a:rPr lang="de-AT" i="1" dirty="0"/>
              <a:t>Der Patient war </a:t>
            </a:r>
            <a:r>
              <a:rPr lang="de-AT" b="1" i="1" dirty="0"/>
              <a:t>zu</a:t>
            </a:r>
            <a:r>
              <a:rPr lang="de-AT" i="1" dirty="0"/>
              <a:t> krank, </a:t>
            </a:r>
            <a:r>
              <a:rPr lang="de-AT" b="1" i="1" dirty="0"/>
              <a:t>um</a:t>
            </a:r>
            <a:r>
              <a:rPr lang="de-AT" i="1" dirty="0"/>
              <a:t> transportiert werden </a:t>
            </a:r>
            <a:r>
              <a:rPr lang="de-AT" b="1" i="1" dirty="0"/>
              <a:t>zu</a:t>
            </a:r>
            <a:r>
              <a:rPr lang="de-AT" i="1" dirty="0"/>
              <a:t> können. </a:t>
            </a:r>
            <a:br>
              <a:rPr lang="de-AT" i="1" dirty="0"/>
            </a:br>
            <a:r>
              <a:rPr lang="de-AT" i="1" dirty="0"/>
              <a:t>(irreal-konsekutive Verbindung)</a:t>
            </a:r>
          </a:p>
          <a:p>
            <a:r>
              <a:rPr lang="de-AT" i="1" dirty="0"/>
              <a:t>Der Patient musste speziellen Gurt anlegen, um transportiert werden zu können (</a:t>
            </a:r>
            <a:r>
              <a:rPr lang="de-AT" i="1"/>
              <a:t>finale Verbindung).</a:t>
            </a:r>
            <a:endParaRPr lang="de-AT" dirty="0"/>
          </a:p>
          <a:p>
            <a:r>
              <a:rPr lang="de-AT" dirty="0"/>
              <a:t>Wir können diese Konstruktion auch wie folgt umschreiben:</a:t>
            </a:r>
          </a:p>
          <a:p>
            <a:r>
              <a:rPr lang="de-AT" i="1" dirty="0"/>
              <a:t>Der Patient war </a:t>
            </a:r>
            <a:r>
              <a:rPr lang="de-AT" b="1" i="1" dirty="0"/>
              <a:t>zu</a:t>
            </a:r>
            <a:r>
              <a:rPr lang="de-AT" i="1" dirty="0"/>
              <a:t> krank, </a:t>
            </a:r>
            <a:r>
              <a:rPr lang="de-AT" b="1" i="1" dirty="0"/>
              <a:t>dass</a:t>
            </a:r>
            <a:r>
              <a:rPr lang="de-AT" i="1" dirty="0"/>
              <a:t> er transportiert werden konnte.</a:t>
            </a:r>
          </a:p>
        </p:txBody>
      </p:sp>
    </p:spTree>
    <p:extLst>
      <p:ext uri="{BB962C8B-B14F-4D97-AF65-F5344CB8AC3E}">
        <p14:creationId xmlns:p14="http://schemas.microsoft.com/office/powerpoint/2010/main" val="240791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F53E89-DDD8-47FD-B77C-3A79C154F90C}"/>
              </a:ext>
            </a:extLst>
          </p:cNvPr>
          <p:cNvSpPr>
            <a:spLocks noGrp="1"/>
          </p:cNvSpPr>
          <p:nvPr>
            <p:ph type="title"/>
          </p:nvPr>
        </p:nvSpPr>
        <p:spPr/>
        <p:txBody>
          <a:bodyPr/>
          <a:lstStyle/>
          <a:p>
            <a:r>
              <a:rPr lang="de-AT" dirty="0"/>
              <a:t>Der Infinitiv</a:t>
            </a:r>
          </a:p>
        </p:txBody>
      </p:sp>
      <p:sp>
        <p:nvSpPr>
          <p:cNvPr id="3" name="Inhaltsplatzhalter 2">
            <a:extLst>
              <a:ext uri="{FF2B5EF4-FFF2-40B4-BE49-F238E27FC236}">
                <a16:creationId xmlns:a16="http://schemas.microsoft.com/office/drawing/2014/main" id="{9D03932C-B2E0-4DE0-B1A4-D05A11817430}"/>
              </a:ext>
            </a:extLst>
          </p:cNvPr>
          <p:cNvSpPr>
            <a:spLocks noGrp="1"/>
          </p:cNvSpPr>
          <p:nvPr>
            <p:ph idx="1"/>
          </p:nvPr>
        </p:nvSpPr>
        <p:spPr/>
        <p:txBody>
          <a:bodyPr/>
          <a:lstStyle/>
          <a:p>
            <a:r>
              <a:rPr lang="de-AT" dirty="0"/>
              <a:t>Der Infinitiv kommt vor allem in Verbindung mit einem finiten Verb vor.</a:t>
            </a:r>
          </a:p>
          <a:p>
            <a:r>
              <a:rPr lang="de-AT" dirty="0"/>
              <a:t>Bei diesen Verbindungen unterscheiden wir zwischen notwendigen (valenzbedingten) und freien (valenzunbedingten) Verbindungen.</a:t>
            </a:r>
          </a:p>
          <a:p>
            <a:r>
              <a:rPr lang="de-AT" dirty="0"/>
              <a:t>In weiterer Folge gehen wir auf beide Arten dieser Verbindungen ein.</a:t>
            </a:r>
          </a:p>
        </p:txBody>
      </p:sp>
    </p:spTree>
    <p:extLst>
      <p:ext uri="{BB962C8B-B14F-4D97-AF65-F5344CB8AC3E}">
        <p14:creationId xmlns:p14="http://schemas.microsoft.com/office/powerpoint/2010/main" val="3694040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C697E1-EA8C-47AD-9632-2F6CBD0128E7}"/>
              </a:ext>
            </a:extLst>
          </p:cNvPr>
          <p:cNvSpPr>
            <a:spLocks noGrp="1"/>
          </p:cNvSpPr>
          <p:nvPr>
            <p:ph type="title"/>
          </p:nvPr>
        </p:nvSpPr>
        <p:spPr/>
        <p:txBody>
          <a:bodyPr/>
          <a:lstStyle/>
          <a:p>
            <a:r>
              <a:rPr lang="de-AT" dirty="0"/>
              <a:t>Notwendige Infinitivverbindungen</a:t>
            </a:r>
          </a:p>
        </p:txBody>
      </p:sp>
      <p:sp>
        <p:nvSpPr>
          <p:cNvPr id="3" name="Textplatzhalter 2">
            <a:extLst>
              <a:ext uri="{FF2B5EF4-FFF2-40B4-BE49-F238E27FC236}">
                <a16:creationId xmlns:a16="http://schemas.microsoft.com/office/drawing/2014/main" id="{248E4FDF-9066-469F-B4D9-73D010820BF3}"/>
              </a:ext>
            </a:extLst>
          </p:cNvPr>
          <p:cNvSpPr>
            <a:spLocks noGrp="1"/>
          </p:cNvSpPr>
          <p:nvPr>
            <p:ph type="body" idx="1"/>
          </p:nvPr>
        </p:nvSpPr>
        <p:spPr/>
        <p:txBody>
          <a:bodyPr/>
          <a:lstStyle/>
          <a:p>
            <a:r>
              <a:rPr lang="de-AT" dirty="0"/>
              <a:t>Quelle: Gerhard Helbig, Joachim </a:t>
            </a:r>
            <a:r>
              <a:rPr lang="de-AT" dirty="0" err="1"/>
              <a:t>Buscha</a:t>
            </a:r>
            <a:r>
              <a:rPr lang="de-AT" dirty="0"/>
              <a:t>, Deutsche Grammatik. Ein Handbuch für Ausländerunterricht, Langenscheidt 2001, S. 102-106</a:t>
            </a:r>
          </a:p>
        </p:txBody>
      </p:sp>
    </p:spTree>
    <p:extLst>
      <p:ext uri="{BB962C8B-B14F-4D97-AF65-F5344CB8AC3E}">
        <p14:creationId xmlns:p14="http://schemas.microsoft.com/office/powerpoint/2010/main" val="922231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CFFFC7-8F64-460E-A536-884A1A62BCF3}"/>
              </a:ext>
            </a:extLst>
          </p:cNvPr>
          <p:cNvSpPr>
            <a:spLocks noGrp="1"/>
          </p:cNvSpPr>
          <p:nvPr>
            <p:ph type="title"/>
          </p:nvPr>
        </p:nvSpPr>
        <p:spPr/>
        <p:txBody>
          <a:bodyPr/>
          <a:lstStyle/>
          <a:p>
            <a:r>
              <a:rPr lang="de-AT" dirty="0"/>
              <a:t>Notwendige Infinitivverbindungen</a:t>
            </a:r>
          </a:p>
        </p:txBody>
      </p:sp>
      <p:sp>
        <p:nvSpPr>
          <p:cNvPr id="3" name="Inhaltsplatzhalter 2">
            <a:extLst>
              <a:ext uri="{FF2B5EF4-FFF2-40B4-BE49-F238E27FC236}">
                <a16:creationId xmlns:a16="http://schemas.microsoft.com/office/drawing/2014/main" id="{A0CB4084-DBA3-402D-AD99-D9BC4624C0F9}"/>
              </a:ext>
            </a:extLst>
          </p:cNvPr>
          <p:cNvSpPr>
            <a:spLocks noGrp="1"/>
          </p:cNvSpPr>
          <p:nvPr>
            <p:ph idx="1"/>
          </p:nvPr>
        </p:nvSpPr>
        <p:spPr/>
        <p:txBody>
          <a:bodyPr/>
          <a:lstStyle/>
          <a:p>
            <a:r>
              <a:rPr lang="de-AT" dirty="0"/>
              <a:t>Finites Nicht-Vollverb mit Infinitiv</a:t>
            </a:r>
          </a:p>
          <a:p>
            <a:pPr marL="0" indent="0">
              <a:buNone/>
            </a:pPr>
            <a:endParaRPr lang="de-AT" dirty="0"/>
          </a:p>
          <a:p>
            <a:pPr marL="0" indent="0">
              <a:buNone/>
            </a:pPr>
            <a:r>
              <a:rPr lang="de-AT" i="1" dirty="0"/>
              <a:t>Ich habe heute viel zu </a:t>
            </a:r>
            <a:r>
              <a:rPr lang="de-AT" i="1" u="sng" dirty="0"/>
              <a:t>erledigen</a:t>
            </a:r>
            <a:r>
              <a:rPr lang="de-AT" i="1" dirty="0"/>
              <a:t>.</a:t>
            </a:r>
          </a:p>
          <a:p>
            <a:pPr marL="0" indent="0">
              <a:buNone/>
            </a:pPr>
            <a:r>
              <a:rPr lang="de-AT" i="1" dirty="0"/>
              <a:t>Das war leicht zu </a:t>
            </a:r>
            <a:r>
              <a:rPr lang="de-AT" i="1" u="sng" dirty="0"/>
              <a:t>erkennen</a:t>
            </a:r>
            <a:r>
              <a:rPr lang="de-AT" i="1" dirty="0"/>
              <a:t>.</a:t>
            </a:r>
          </a:p>
          <a:p>
            <a:pPr marL="0" indent="0">
              <a:buNone/>
            </a:pPr>
            <a:r>
              <a:rPr lang="de-AT" i="1" dirty="0"/>
              <a:t>Du brauchst keine Angst zu </a:t>
            </a:r>
            <a:r>
              <a:rPr lang="de-AT" i="1" u="sng" dirty="0"/>
              <a:t>haben</a:t>
            </a:r>
            <a:r>
              <a:rPr lang="de-AT" i="1" dirty="0"/>
              <a:t>.</a:t>
            </a:r>
          </a:p>
          <a:p>
            <a:pPr marL="0" indent="0">
              <a:buNone/>
            </a:pPr>
            <a:endParaRPr lang="de-AT" dirty="0"/>
          </a:p>
          <a:p>
            <a:pPr marL="0" indent="0">
              <a:buNone/>
            </a:pPr>
            <a:r>
              <a:rPr lang="de-AT" dirty="0"/>
              <a:t>Das finite Verb ist kein Vollverb, da es der Aussage keine endgültige Bedeutung verleiht.  </a:t>
            </a:r>
          </a:p>
        </p:txBody>
      </p:sp>
    </p:spTree>
    <p:extLst>
      <p:ext uri="{BB962C8B-B14F-4D97-AF65-F5344CB8AC3E}">
        <p14:creationId xmlns:p14="http://schemas.microsoft.com/office/powerpoint/2010/main" val="485222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6F355F-5335-4566-8C24-4CDC65A26F24}"/>
              </a:ext>
            </a:extLst>
          </p:cNvPr>
          <p:cNvSpPr>
            <a:spLocks noGrp="1"/>
          </p:cNvSpPr>
          <p:nvPr>
            <p:ph type="title"/>
          </p:nvPr>
        </p:nvSpPr>
        <p:spPr/>
        <p:txBody>
          <a:bodyPr/>
          <a:lstStyle/>
          <a:p>
            <a:r>
              <a:rPr lang="de-AT" dirty="0"/>
              <a:t>Modalverben, andere Verben</a:t>
            </a:r>
          </a:p>
        </p:txBody>
      </p:sp>
      <p:sp>
        <p:nvSpPr>
          <p:cNvPr id="3" name="Inhaltsplatzhalter 2">
            <a:extLst>
              <a:ext uri="{FF2B5EF4-FFF2-40B4-BE49-F238E27FC236}">
                <a16:creationId xmlns:a16="http://schemas.microsoft.com/office/drawing/2014/main" id="{BA1E25C8-C3B6-4D0E-B21E-C5FA710718E5}"/>
              </a:ext>
            </a:extLst>
          </p:cNvPr>
          <p:cNvSpPr>
            <a:spLocks noGrp="1"/>
          </p:cNvSpPr>
          <p:nvPr>
            <p:ph idx="1"/>
          </p:nvPr>
        </p:nvSpPr>
        <p:spPr/>
        <p:txBody>
          <a:bodyPr/>
          <a:lstStyle/>
          <a:p>
            <a:r>
              <a:rPr lang="de-AT" dirty="0"/>
              <a:t>Modalverben, das Hilfsverb „werden“ sowie andere Verben „bleiben“ oder „lassen“ (modifizierende Verben) verlangen nach einem Infinitiv. Es wird in an diese Verben ohne „zu“ angeschlossen“.</a:t>
            </a:r>
          </a:p>
          <a:p>
            <a:endParaRPr lang="de-AT" dirty="0"/>
          </a:p>
          <a:p>
            <a:r>
              <a:rPr lang="de-AT" i="1" dirty="0"/>
              <a:t>Ich konnte die Aufgabe nicht </a:t>
            </a:r>
            <a:r>
              <a:rPr lang="de-AT" i="1" u="sng" dirty="0"/>
              <a:t>lösen</a:t>
            </a:r>
            <a:r>
              <a:rPr lang="de-AT" i="1" dirty="0"/>
              <a:t>.</a:t>
            </a:r>
          </a:p>
          <a:p>
            <a:r>
              <a:rPr lang="de-AT" i="1" dirty="0"/>
              <a:t>Ich musste den Vertrag </a:t>
            </a:r>
            <a:r>
              <a:rPr lang="de-AT" i="1" u="sng" dirty="0"/>
              <a:t>kündigen</a:t>
            </a:r>
            <a:r>
              <a:rPr lang="de-AT" i="1" dirty="0"/>
              <a:t>.</a:t>
            </a:r>
          </a:p>
          <a:p>
            <a:r>
              <a:rPr lang="de-AT" i="1" dirty="0"/>
              <a:t>Die Uhr blieb plötzlich </a:t>
            </a:r>
            <a:r>
              <a:rPr lang="de-AT" i="1" u="sng" dirty="0"/>
              <a:t>stehen</a:t>
            </a:r>
            <a:r>
              <a:rPr lang="de-AT" i="1" dirty="0"/>
              <a:t>.</a:t>
            </a:r>
          </a:p>
          <a:p>
            <a:r>
              <a:rPr lang="de-AT" i="1" dirty="0"/>
              <a:t>Ich lasse die Heizung </a:t>
            </a:r>
            <a:r>
              <a:rPr lang="de-AT" i="1" u="sng" dirty="0"/>
              <a:t>reparieren</a:t>
            </a:r>
            <a:r>
              <a:rPr lang="de-AT" i="1" dirty="0"/>
              <a:t>.</a:t>
            </a:r>
          </a:p>
        </p:txBody>
      </p:sp>
    </p:spTree>
    <p:extLst>
      <p:ext uri="{BB962C8B-B14F-4D97-AF65-F5344CB8AC3E}">
        <p14:creationId xmlns:p14="http://schemas.microsoft.com/office/powerpoint/2010/main" val="298960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F850B-368A-4AA6-B5EA-4A534523EBC3}"/>
              </a:ext>
            </a:extLst>
          </p:cNvPr>
          <p:cNvSpPr>
            <a:spLocks noGrp="1"/>
          </p:cNvSpPr>
          <p:nvPr>
            <p:ph type="title"/>
          </p:nvPr>
        </p:nvSpPr>
        <p:spPr/>
        <p:txBody>
          <a:bodyPr/>
          <a:lstStyle/>
          <a:p>
            <a:r>
              <a:rPr lang="de-AT" dirty="0"/>
              <a:t>Infinitiv als Objekt</a:t>
            </a:r>
          </a:p>
        </p:txBody>
      </p:sp>
      <p:sp>
        <p:nvSpPr>
          <p:cNvPr id="3" name="Inhaltsplatzhalter 2">
            <a:extLst>
              <a:ext uri="{FF2B5EF4-FFF2-40B4-BE49-F238E27FC236}">
                <a16:creationId xmlns:a16="http://schemas.microsoft.com/office/drawing/2014/main" id="{6D8E7E53-A61A-4FC8-8C54-C033B81A1D71}"/>
              </a:ext>
            </a:extLst>
          </p:cNvPr>
          <p:cNvSpPr>
            <a:spLocks noGrp="1"/>
          </p:cNvSpPr>
          <p:nvPr>
            <p:ph idx="1"/>
          </p:nvPr>
        </p:nvSpPr>
        <p:spPr/>
        <p:txBody>
          <a:bodyPr/>
          <a:lstStyle/>
          <a:p>
            <a:r>
              <a:rPr lang="de-AT" dirty="0"/>
              <a:t>Der Infinitiv und das finite Verb sind in diesem Fall Vollverben. In der Regel wird hier der Infinitiv mit „zu“ angeschlossen. Nach den  Wahrnehmungsverben und anderen besonderen steht der Infinitiv ohne „zu“. </a:t>
            </a:r>
          </a:p>
          <a:p>
            <a:r>
              <a:rPr lang="de-AT" i="1" dirty="0"/>
              <a:t>Ich sehe das Auto </a:t>
            </a:r>
            <a:r>
              <a:rPr lang="de-AT" i="1" u="sng" dirty="0"/>
              <a:t>kommen</a:t>
            </a:r>
            <a:r>
              <a:rPr lang="de-AT" i="1" dirty="0"/>
              <a:t>.</a:t>
            </a:r>
          </a:p>
          <a:p>
            <a:r>
              <a:rPr lang="de-AT" i="1" dirty="0"/>
              <a:t>Ich lege die Kinder </a:t>
            </a:r>
            <a:r>
              <a:rPr lang="de-AT" i="1" u="sng" dirty="0"/>
              <a:t>schlafen</a:t>
            </a:r>
            <a:r>
              <a:rPr lang="de-AT" i="1" dirty="0"/>
              <a:t>.</a:t>
            </a:r>
          </a:p>
          <a:p>
            <a:r>
              <a:rPr lang="de-AT" i="1" dirty="0"/>
              <a:t>Wir gehen noch </a:t>
            </a:r>
            <a:r>
              <a:rPr lang="de-AT" i="1" u="sng" dirty="0"/>
              <a:t>einkaufen</a:t>
            </a:r>
            <a:r>
              <a:rPr lang="de-AT" dirty="0"/>
              <a:t>.</a:t>
            </a:r>
          </a:p>
          <a:p>
            <a:pPr marL="0" indent="0">
              <a:buNone/>
            </a:pPr>
            <a:endParaRPr lang="de-AT" dirty="0"/>
          </a:p>
        </p:txBody>
      </p:sp>
    </p:spTree>
    <p:extLst>
      <p:ext uri="{BB962C8B-B14F-4D97-AF65-F5344CB8AC3E}">
        <p14:creationId xmlns:p14="http://schemas.microsoft.com/office/powerpoint/2010/main" val="1080315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DB6345-7CC6-4D81-ACAC-8BF4467640C6}"/>
              </a:ext>
            </a:extLst>
          </p:cNvPr>
          <p:cNvSpPr>
            <a:spLocks noGrp="1"/>
          </p:cNvSpPr>
          <p:nvPr>
            <p:ph type="title"/>
          </p:nvPr>
        </p:nvSpPr>
        <p:spPr/>
        <p:txBody>
          <a:bodyPr/>
          <a:lstStyle/>
          <a:p>
            <a:r>
              <a:rPr lang="de-AT" dirty="0"/>
              <a:t>Verben ohne Objekt</a:t>
            </a:r>
          </a:p>
        </p:txBody>
      </p:sp>
      <p:sp>
        <p:nvSpPr>
          <p:cNvPr id="3" name="Inhaltsplatzhalter 2">
            <a:extLst>
              <a:ext uri="{FF2B5EF4-FFF2-40B4-BE49-F238E27FC236}">
                <a16:creationId xmlns:a16="http://schemas.microsoft.com/office/drawing/2014/main" id="{567F34B3-1587-41E9-B563-89C938CD6F55}"/>
              </a:ext>
            </a:extLst>
          </p:cNvPr>
          <p:cNvSpPr>
            <a:spLocks noGrp="1"/>
          </p:cNvSpPr>
          <p:nvPr>
            <p:ph idx="1"/>
          </p:nvPr>
        </p:nvSpPr>
        <p:spPr/>
        <p:txBody>
          <a:bodyPr/>
          <a:lstStyle/>
          <a:p>
            <a:r>
              <a:rPr lang="de-AT" dirty="0"/>
              <a:t>Bei Verben, die nur Subjekt und Infinitiv bei sich haben, ist das Subjekt des Infinitivs gewöhnlich identisch mit dem Subjekt des finiten Verbs.</a:t>
            </a:r>
          </a:p>
          <a:p>
            <a:r>
              <a:rPr lang="de-AT" dirty="0"/>
              <a:t>Ich hoffe, dich bald wiederzusehen.</a:t>
            </a:r>
          </a:p>
          <a:p>
            <a:r>
              <a:rPr lang="de-AT" dirty="0"/>
              <a:t>Ich hoffe, dass ich dich wiedersehe.</a:t>
            </a:r>
          </a:p>
          <a:p>
            <a:pPr marL="0" indent="0">
              <a:buNone/>
            </a:pPr>
            <a:r>
              <a:rPr lang="de-AT" dirty="0"/>
              <a:t>Es gibt eine Liste von Verben, die dieser Gruppe angehören, wie: sich abmühen, sich anstrengen, aufgeben, aufhören, beginnen, bereue, denken, sich sehnen etc. Die genaue Auflistung findest du in einem Infoblatt „Verben – Infinitiv mit </a:t>
            </a:r>
            <a:r>
              <a:rPr lang="de-AT" i="1" dirty="0"/>
              <a:t>zu</a:t>
            </a:r>
            <a:r>
              <a:rPr lang="de-AT" dirty="0"/>
              <a:t>“.</a:t>
            </a:r>
          </a:p>
        </p:txBody>
      </p:sp>
    </p:spTree>
    <p:extLst>
      <p:ext uri="{BB962C8B-B14F-4D97-AF65-F5344CB8AC3E}">
        <p14:creationId xmlns:p14="http://schemas.microsoft.com/office/powerpoint/2010/main" val="247108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6FAF4F-EC5B-4AC9-BA2B-C37736735B85}"/>
              </a:ext>
            </a:extLst>
          </p:cNvPr>
          <p:cNvSpPr>
            <a:spLocks noGrp="1"/>
          </p:cNvSpPr>
          <p:nvPr>
            <p:ph type="title"/>
          </p:nvPr>
        </p:nvSpPr>
        <p:spPr/>
        <p:txBody>
          <a:bodyPr/>
          <a:lstStyle/>
          <a:p>
            <a:r>
              <a:rPr lang="de-AT" dirty="0"/>
              <a:t>Verben mit Akkusativobjekt</a:t>
            </a:r>
          </a:p>
        </p:txBody>
      </p:sp>
      <p:sp>
        <p:nvSpPr>
          <p:cNvPr id="3" name="Inhaltsplatzhalter 2">
            <a:extLst>
              <a:ext uri="{FF2B5EF4-FFF2-40B4-BE49-F238E27FC236}">
                <a16:creationId xmlns:a16="http://schemas.microsoft.com/office/drawing/2014/main" id="{314945FE-574E-4783-A9B6-35502CB8CAAC}"/>
              </a:ext>
            </a:extLst>
          </p:cNvPr>
          <p:cNvSpPr>
            <a:spLocks noGrp="1"/>
          </p:cNvSpPr>
          <p:nvPr>
            <p:ph idx="1"/>
          </p:nvPr>
        </p:nvSpPr>
        <p:spPr/>
        <p:txBody>
          <a:bodyPr/>
          <a:lstStyle/>
          <a:p>
            <a:r>
              <a:rPr lang="de-AT" dirty="0"/>
              <a:t>Bei Verben mit Subjekt, Infinitiv und Akkusativobjekt ist das Subjekt des infiniten Verbs immer mit dem Akkusativobjekt identisch.</a:t>
            </a:r>
          </a:p>
          <a:p>
            <a:r>
              <a:rPr lang="de-AT" i="1" dirty="0"/>
              <a:t>Ich ersuche </a:t>
            </a:r>
            <a:r>
              <a:rPr lang="de-AT" b="1" i="1" dirty="0"/>
              <a:t>ihn</a:t>
            </a:r>
            <a:r>
              <a:rPr lang="de-AT" i="1" dirty="0"/>
              <a:t>, den Vertrag zu </a:t>
            </a:r>
            <a:r>
              <a:rPr lang="de-AT" i="1" u="sng" dirty="0"/>
              <a:t>unterschreiben</a:t>
            </a:r>
            <a:r>
              <a:rPr lang="de-AT" i="1" dirty="0"/>
              <a:t>.</a:t>
            </a:r>
          </a:p>
          <a:p>
            <a:r>
              <a:rPr lang="de-AT" i="1" dirty="0"/>
              <a:t>Ich ersuche </a:t>
            </a:r>
            <a:r>
              <a:rPr lang="de-AT" b="1" i="1" dirty="0"/>
              <a:t>ihn</a:t>
            </a:r>
            <a:r>
              <a:rPr lang="de-AT" i="1" dirty="0"/>
              <a:t>, dass </a:t>
            </a:r>
            <a:r>
              <a:rPr lang="de-AT" b="1" i="1" dirty="0"/>
              <a:t>er</a:t>
            </a:r>
            <a:r>
              <a:rPr lang="de-AT" i="1" dirty="0"/>
              <a:t> den Vertrag </a:t>
            </a:r>
            <a:r>
              <a:rPr lang="de-AT" i="1" u="sng" dirty="0"/>
              <a:t>unterschreibt</a:t>
            </a:r>
            <a:r>
              <a:rPr lang="de-AT" i="1" dirty="0"/>
              <a:t>.</a:t>
            </a:r>
          </a:p>
          <a:p>
            <a:r>
              <a:rPr lang="de-AT" dirty="0"/>
              <a:t>Zu dieser Gruppe gehören unter anderem folgende Verben: anhalten, anklagen, anspornen, beschwören, bewegen, bitten, drängen, verpflichten, warnen oder zwingen. Die genaue Auflistung findest du in einem Infoblatt „Verben – Infinitiv mit </a:t>
            </a:r>
            <a:r>
              <a:rPr lang="de-AT" i="1" dirty="0"/>
              <a:t>zu</a:t>
            </a:r>
            <a:r>
              <a:rPr lang="de-AT" dirty="0"/>
              <a:t>“.</a:t>
            </a:r>
          </a:p>
        </p:txBody>
      </p:sp>
    </p:spTree>
    <p:extLst>
      <p:ext uri="{BB962C8B-B14F-4D97-AF65-F5344CB8AC3E}">
        <p14:creationId xmlns:p14="http://schemas.microsoft.com/office/powerpoint/2010/main" val="287980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498315-0919-41BC-9E12-C7D7BC88830F}"/>
              </a:ext>
            </a:extLst>
          </p:cNvPr>
          <p:cNvSpPr>
            <a:spLocks noGrp="1"/>
          </p:cNvSpPr>
          <p:nvPr>
            <p:ph type="title"/>
          </p:nvPr>
        </p:nvSpPr>
        <p:spPr/>
        <p:txBody>
          <a:bodyPr/>
          <a:lstStyle/>
          <a:p>
            <a:r>
              <a:rPr lang="de-AT" dirty="0"/>
              <a:t>Verben mit Dativobjekt</a:t>
            </a:r>
          </a:p>
        </p:txBody>
      </p:sp>
      <p:sp>
        <p:nvSpPr>
          <p:cNvPr id="3" name="Inhaltsplatzhalter 2">
            <a:extLst>
              <a:ext uri="{FF2B5EF4-FFF2-40B4-BE49-F238E27FC236}">
                <a16:creationId xmlns:a16="http://schemas.microsoft.com/office/drawing/2014/main" id="{47FE5713-8F3D-47F0-A81F-8151258B07AF}"/>
              </a:ext>
            </a:extLst>
          </p:cNvPr>
          <p:cNvSpPr>
            <a:spLocks noGrp="1"/>
          </p:cNvSpPr>
          <p:nvPr>
            <p:ph idx="1"/>
          </p:nvPr>
        </p:nvSpPr>
        <p:spPr/>
        <p:txBody>
          <a:bodyPr>
            <a:normAutofit fontScale="92500" lnSpcReduction="10000"/>
          </a:bodyPr>
          <a:lstStyle/>
          <a:p>
            <a:r>
              <a:rPr lang="de-AT" dirty="0"/>
              <a:t>Bei vielen Verben mit Subjekt, Infinitiv und Dativobjekt ist das Subjekt des Infinitivverbs mit dem Dativobjekt identisch.</a:t>
            </a:r>
          </a:p>
          <a:p>
            <a:r>
              <a:rPr lang="de-AT" dirty="0"/>
              <a:t>Ich riet ihm ab, zu rauchen.</a:t>
            </a:r>
          </a:p>
          <a:p>
            <a:r>
              <a:rPr lang="de-AT" dirty="0"/>
              <a:t>Ich riet ihm ab, dass er raucht.</a:t>
            </a:r>
          </a:p>
          <a:p>
            <a:r>
              <a:rPr lang="de-AT" dirty="0"/>
              <a:t>Zu dieser Gruppe der Verben gehören z.B.: empfehlen, erlauben, ermöglichen, verbieten, versagen, vorwerfen oder zumuten. Genauere Aufstellung findest du im Infoblatt „</a:t>
            </a:r>
            <a:r>
              <a:rPr lang="de-AT" i="1" dirty="0"/>
              <a:t>Verben – Infinitiv mit zu</a:t>
            </a:r>
            <a:r>
              <a:rPr lang="de-AT" dirty="0"/>
              <a:t>“.</a:t>
            </a:r>
          </a:p>
          <a:p>
            <a:r>
              <a:rPr lang="de-AT" dirty="0"/>
              <a:t>Achtung! Das Subjekt des Infinitivs kann aber auch mit dem Subjekt des finiten Verbs identisch sein. </a:t>
            </a:r>
          </a:p>
          <a:p>
            <a:r>
              <a:rPr lang="de-AT" dirty="0"/>
              <a:t>Ich versprach ihm, die Briefe abzuholen.</a:t>
            </a:r>
          </a:p>
          <a:p>
            <a:r>
              <a:rPr lang="de-AT" dirty="0"/>
              <a:t>Ich versprach ihm, dass ich die Briefe abhole.</a:t>
            </a:r>
          </a:p>
          <a:p>
            <a:endParaRPr lang="de-AT" dirty="0"/>
          </a:p>
        </p:txBody>
      </p:sp>
    </p:spTree>
    <p:extLst>
      <p:ext uri="{BB962C8B-B14F-4D97-AF65-F5344CB8AC3E}">
        <p14:creationId xmlns:p14="http://schemas.microsoft.com/office/powerpoint/2010/main" val="268979453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936</Words>
  <Application>Microsoft Office PowerPoint</Application>
  <PresentationFormat>Breitbild</PresentationFormat>
  <Paragraphs>93</Paragraphs>
  <Slides>17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Arial</vt:lpstr>
      <vt:lpstr>Calibri</vt:lpstr>
      <vt:lpstr>Calibri Light</vt:lpstr>
      <vt:lpstr>Office</vt:lpstr>
      <vt:lpstr>DER INFINITIV</vt:lpstr>
      <vt:lpstr>Der Infinitiv</vt:lpstr>
      <vt:lpstr>Notwendige Infinitivverbindungen</vt:lpstr>
      <vt:lpstr>Notwendige Infinitivverbindungen</vt:lpstr>
      <vt:lpstr>Modalverben, andere Verben</vt:lpstr>
      <vt:lpstr>Infinitiv als Objekt</vt:lpstr>
      <vt:lpstr>Verben ohne Objekt</vt:lpstr>
      <vt:lpstr>Verben mit Akkusativobjekt</vt:lpstr>
      <vt:lpstr>Verben mit Dativobjekt</vt:lpstr>
      <vt:lpstr>Freie Infinitivverbindungen</vt:lpstr>
      <vt:lpstr>Konjunktionen</vt:lpstr>
      <vt:lpstr>Substitutive Infinitivverbindung </vt:lpstr>
      <vt:lpstr>Restriktive Infinitivverbindung </vt:lpstr>
      <vt:lpstr>Negativ-komitative Infinitivverbindung </vt:lpstr>
      <vt:lpstr>Finale Infinitivverbindung </vt:lpstr>
      <vt:lpstr>Konsekutive Infinitivverbindung </vt:lpstr>
      <vt:lpstr>Irreal-konsekutive Infinitivverbindung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INFINITIV</dc:title>
  <dc:creator>Justyna Haas</dc:creator>
  <cp:lastModifiedBy>Justyna Haas</cp:lastModifiedBy>
  <cp:revision>16</cp:revision>
  <dcterms:created xsi:type="dcterms:W3CDTF">2019-01-26T16:17:37Z</dcterms:created>
  <dcterms:modified xsi:type="dcterms:W3CDTF">2019-01-28T12:29:58Z</dcterms:modified>
</cp:coreProperties>
</file>