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A7716-4F58-4056-A1A6-136A7F9F6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91C8143-5524-4C66-BCD9-166ABCDD2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A4C147-6B0A-422E-B1C2-D012496D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806597-A37D-4ED8-8846-D0C91E8D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3CE402-5261-4D03-BFFA-308D10151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575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2C518-985C-45FE-8444-E6619A376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FFEEC4-4F0B-4CCF-A204-CFC6DB589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3B5EA-9710-40A1-A902-903FAC47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966F7A-9F97-4F55-AFA9-F0AAF1133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95A856-A62B-4F96-9A70-1F0BD503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348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B534FC9-4732-4EEF-B0A5-E4E3DF10B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D7F82F-6FB6-433E-8DFE-88CF85563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37197B-C178-41B3-B094-B70DF742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C60C51-21BA-40A9-9535-CEEA294D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3C5ACD-02EA-406F-A6E0-91724886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91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7457A-33D9-48BA-9521-46D04B95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3F4750-ED58-4DAD-9AC0-A109ACD82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D43128-166A-4914-8C13-6BEC729C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5BE895-6FEB-4442-A2EF-6A942C32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190638-D1C5-46BF-B43E-5151BE07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58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58FF3-BA4D-4766-98F0-708983BDC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B07A97-75BA-47FC-9DED-CC9705430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6B40CE-4C6C-41F2-937B-CC395687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F4EAC3-7B0E-4977-B603-D3A60971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10293D-3A89-4799-B5DD-8B518989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833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5F0F5-2F1D-49FC-A6FA-67F33314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854779-BDE3-43AB-93D2-FB4406977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2E46B1-1E26-4D68-8F6E-500BDE925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ABBBD4-A1ED-48D6-8E55-CE723718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8841AB-957E-4CAD-BC61-209D953E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51959F-49E0-430E-B9F1-A74B4F820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857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6D5F6-2B6B-4C5B-81FC-AD2A4B51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9F2BB8-5151-4BFB-ADA3-AB2D8F7E3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8073A31-EA76-498C-B676-14566DE1B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0E404C-5981-48AD-8B44-36E84B51E5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A3EAE8-5F40-4876-BEFF-D071D3BE5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7F2B27-8CBE-461F-B660-80D84A946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927D5C6-63DD-43CB-A871-AE89183A4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1A7B7BD-5786-42B5-841D-93DD09A76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854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A702B-9199-4685-B2BC-2D188C0B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F46D13F-569D-479C-8E25-649AA9134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B409D09-37D7-4658-964E-7CB4389F1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1F471F-338C-4C56-A69B-69F49AF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1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07D20F1-F9EE-4623-92B1-E50E5DB4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0495343-B69D-442D-A90D-10D3D9D24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1E4E071-2577-4B15-A640-FB0EC97A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05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242796-8EE6-4F09-8B47-3DD757864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F54D00-8EB1-46E8-9AC4-DF78C5924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910DDC-17C0-423A-BDE7-D22A86DF7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51B171-2053-4DED-9F89-D14D3774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03CA-0C5A-4411-8CC3-B9BA5CC65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D974D0-D434-499C-B5AB-72891148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317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2858F-D8D6-4557-B3EC-269D8F56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ADFE4C-7317-40E5-9579-63A249952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3F0082-4E87-4359-A82E-834D94977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B78896-D878-4C41-A046-AB6DE9FF0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5105C9-A75B-4DCC-9FB0-B8F3B0C6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E82847-BFD7-459E-96FD-259840548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697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3318093-9869-4398-A5E2-ACDAB4D50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8872B1-9E03-4B53-8DF7-38FF7C40E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72E6E0-CA1F-499B-B5FC-23B51E729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0A41E-7456-45D8-9B91-79BBFAAE57A4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C72C5D-071D-45D4-BE12-F5380E91A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85D1C9-03D4-46CA-AFD4-E6DE367FF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A9DC0-53A5-4184-BEC3-3E51D691C8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6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A31AB6-4AA9-4D31-9D31-C363B47D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Freie Infinitivverbindungen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256823-2FA6-4080-BB77-6675B30EF0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Quelle: Gerhard Helbig, Joachim </a:t>
            </a:r>
            <a:r>
              <a:rPr lang="de-AT" dirty="0" err="1"/>
              <a:t>Buscha</a:t>
            </a:r>
            <a:r>
              <a:rPr lang="de-AT" dirty="0"/>
              <a:t>, Deutsche Grammatik. Ein Handbuch für Ausländerunterricht, Langenscheidt 2001, S. 106-107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7474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9400E0-BC9A-4ACD-83E9-CF5D01928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Konjunktionen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0E85F3-13EA-45B7-B271-193166802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Die Zahl der Verben, die sich notwendig mit einem Infinitiv verbinden, ist begrenzt.</a:t>
            </a:r>
          </a:p>
          <a:p>
            <a:r>
              <a:rPr lang="de-AT" dirty="0"/>
              <a:t>Für freie Verbindungen mit einem Infinitiv gibt es keine syntaktischen Beschränkungen.</a:t>
            </a:r>
          </a:p>
          <a:p>
            <a:r>
              <a:rPr lang="de-AT" dirty="0"/>
              <a:t>Diese Verbindungen werden mit folgenden Konjunktionen eingeführt:</a:t>
            </a:r>
          </a:p>
          <a:p>
            <a:r>
              <a:rPr lang="de-AT" i="1" dirty="0"/>
              <a:t>anstatt … zu</a:t>
            </a:r>
          </a:p>
          <a:p>
            <a:r>
              <a:rPr lang="de-AT" i="1" dirty="0"/>
              <a:t>außer um …. zu</a:t>
            </a:r>
          </a:p>
          <a:p>
            <a:r>
              <a:rPr lang="de-AT" i="1" dirty="0"/>
              <a:t>ohne … zu</a:t>
            </a:r>
          </a:p>
          <a:p>
            <a:r>
              <a:rPr lang="de-AT" i="1" dirty="0"/>
              <a:t>um … zu</a:t>
            </a:r>
          </a:p>
          <a:p>
            <a:r>
              <a:rPr lang="de-AT" dirty="0"/>
              <a:t>Diese Verbindungen entsprechen bestimmten Nebensätzen.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06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3B434-586C-455D-9828-94DF1DCD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Substitutive Infinitivverbindung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2FD2A-B6CB-466B-A58E-014A8C3C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Der Infinitiv wird wie folgt eingeführt:</a:t>
            </a:r>
          </a:p>
          <a:p>
            <a:r>
              <a:rPr lang="de-AT" b="1" i="1" dirty="0"/>
              <a:t>anstatt … zu</a:t>
            </a:r>
          </a:p>
          <a:p>
            <a:r>
              <a:rPr lang="de-AT" i="1" dirty="0"/>
              <a:t>Er ging fort, </a:t>
            </a:r>
            <a:r>
              <a:rPr lang="de-AT" b="1" i="1" dirty="0"/>
              <a:t>anstatt</a:t>
            </a:r>
            <a:r>
              <a:rPr lang="de-AT" i="1" dirty="0"/>
              <a:t> seine Hausübung </a:t>
            </a:r>
            <a:r>
              <a:rPr lang="de-AT" b="1" i="1" dirty="0"/>
              <a:t>zu </a:t>
            </a:r>
            <a:r>
              <a:rPr lang="de-AT" i="1" dirty="0"/>
              <a:t>machen.</a:t>
            </a:r>
          </a:p>
          <a:p>
            <a:r>
              <a:rPr lang="de-AT" dirty="0"/>
              <a:t>Man kann die Infinitivkonstruktion auch mit </a:t>
            </a:r>
            <a:r>
              <a:rPr lang="de-AT" i="1" dirty="0"/>
              <a:t>„anstatt … dass“ </a:t>
            </a:r>
            <a:r>
              <a:rPr lang="de-AT" dirty="0"/>
              <a:t>ersetzen.</a:t>
            </a:r>
          </a:p>
          <a:p>
            <a:r>
              <a:rPr lang="de-AT" i="1" dirty="0"/>
              <a:t>Er ging fort, </a:t>
            </a:r>
            <a:r>
              <a:rPr lang="de-AT" b="1" i="1" dirty="0"/>
              <a:t>anstatt</a:t>
            </a:r>
            <a:r>
              <a:rPr lang="de-AT" i="1" dirty="0"/>
              <a:t> </a:t>
            </a:r>
            <a:r>
              <a:rPr lang="de-AT" b="1" i="1" dirty="0"/>
              <a:t>dass</a:t>
            </a:r>
            <a:r>
              <a:rPr lang="de-AT" i="1" dirty="0"/>
              <a:t> er seine Hausübung machte.</a:t>
            </a:r>
          </a:p>
        </p:txBody>
      </p:sp>
    </p:spTree>
    <p:extLst>
      <p:ext uri="{BB962C8B-B14F-4D97-AF65-F5344CB8AC3E}">
        <p14:creationId xmlns:p14="http://schemas.microsoft.com/office/powerpoint/2010/main" val="311268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3B434-586C-455D-9828-94DF1DCD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Restriktive Infinitivverbindung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2FD2A-B6CB-466B-A58E-014A8C3C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Der Infinitiv wird wie folgt eingeführt:</a:t>
            </a:r>
          </a:p>
          <a:p>
            <a:r>
              <a:rPr lang="de-AT" b="1" i="1" dirty="0"/>
              <a:t>außer um … zu</a:t>
            </a:r>
          </a:p>
          <a:p>
            <a:r>
              <a:rPr lang="de-AT" i="1" dirty="0"/>
              <a:t>Die Mutter verließ das Kind nicht, </a:t>
            </a:r>
            <a:r>
              <a:rPr lang="de-AT" b="1" i="1" dirty="0"/>
              <a:t>außer um</a:t>
            </a:r>
            <a:r>
              <a:rPr lang="de-AT" i="1" dirty="0"/>
              <a:t> Einkäufe </a:t>
            </a:r>
            <a:r>
              <a:rPr lang="de-AT" b="1" i="1" dirty="0"/>
              <a:t>zu </a:t>
            </a:r>
            <a:r>
              <a:rPr lang="de-AT" i="1" dirty="0"/>
              <a:t>machen.</a:t>
            </a:r>
          </a:p>
          <a:p>
            <a:r>
              <a:rPr lang="de-AT" dirty="0"/>
              <a:t>Man kann die Infinitivkonstruktion auch mit der Konjunktion </a:t>
            </a:r>
            <a:r>
              <a:rPr lang="de-AT" i="1" dirty="0"/>
              <a:t>„außer wenn“ </a:t>
            </a:r>
            <a:r>
              <a:rPr lang="de-AT" dirty="0"/>
              <a:t>ersetzen.</a:t>
            </a:r>
          </a:p>
          <a:p>
            <a:r>
              <a:rPr lang="de-AT" i="1" dirty="0"/>
              <a:t>Die Mutter verließ das Kind nicht, </a:t>
            </a:r>
            <a:r>
              <a:rPr lang="de-AT" b="1" i="1" dirty="0"/>
              <a:t>außer wenn </a:t>
            </a:r>
            <a:r>
              <a:rPr lang="de-AT" i="1" dirty="0"/>
              <a:t>sie Einkäufe machte.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2287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3B434-586C-455D-9828-94DF1DCD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Negativ-komitative Infinitivverbindung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2FD2A-B6CB-466B-A58E-014A8C3C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Der Infinitiv wird mittels „ohne…zu“ eingeführt:</a:t>
            </a:r>
          </a:p>
          <a:p>
            <a:r>
              <a:rPr lang="de-AT" i="1" dirty="0"/>
              <a:t>Er fiel um, ohne sich zu verletzen.</a:t>
            </a:r>
          </a:p>
          <a:p>
            <a:r>
              <a:rPr lang="de-AT" dirty="0"/>
              <a:t>Man kann die Infinitivkonstruktion auch mit </a:t>
            </a:r>
            <a:r>
              <a:rPr lang="de-AT" i="1" dirty="0"/>
              <a:t>„ohne … dass“ </a:t>
            </a:r>
            <a:r>
              <a:rPr lang="de-AT" dirty="0"/>
              <a:t>ersetzen.</a:t>
            </a:r>
          </a:p>
          <a:p>
            <a:r>
              <a:rPr lang="de-AT" i="1" dirty="0"/>
              <a:t>Er fiel um, ohne dass er sich verletzte.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6973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3B434-586C-455D-9828-94DF1DCD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Finale Infinitivverbindung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2FD2A-B6CB-466B-A58E-014A8C3C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Der Finalsatz antwortet auf die Fragen: wozu? Zu welchem Zweck?</a:t>
            </a:r>
          </a:p>
          <a:p>
            <a:r>
              <a:rPr lang="de-AT" dirty="0"/>
              <a:t>Der Infinitiv wird mittels der Konstruktion </a:t>
            </a:r>
            <a:r>
              <a:rPr lang="de-AT" b="1" dirty="0"/>
              <a:t>„um … zu“ </a:t>
            </a:r>
            <a:r>
              <a:rPr lang="de-AT" dirty="0"/>
              <a:t>eingeführt.</a:t>
            </a:r>
          </a:p>
          <a:p>
            <a:r>
              <a:rPr lang="de-AT" i="1" dirty="0"/>
              <a:t>Ich arbeite viel, </a:t>
            </a:r>
            <a:r>
              <a:rPr lang="de-AT" b="1" i="1" dirty="0"/>
              <a:t>um</a:t>
            </a:r>
            <a:r>
              <a:rPr lang="de-AT" i="1" dirty="0"/>
              <a:t> mir ein neues Auto </a:t>
            </a:r>
            <a:r>
              <a:rPr lang="de-AT" b="1" i="1" dirty="0"/>
              <a:t>zu</a:t>
            </a:r>
            <a:r>
              <a:rPr lang="de-AT" i="1" dirty="0"/>
              <a:t> kaufen.</a:t>
            </a:r>
          </a:p>
          <a:p>
            <a:r>
              <a:rPr lang="de-AT" dirty="0"/>
              <a:t>Man kann die Infinitivkonstruktion auch mit </a:t>
            </a:r>
            <a:r>
              <a:rPr lang="de-AT" i="1" dirty="0"/>
              <a:t>der Konjunktion </a:t>
            </a:r>
            <a:r>
              <a:rPr lang="de-AT" b="1" i="1" dirty="0"/>
              <a:t>„damit“ </a:t>
            </a:r>
            <a:r>
              <a:rPr lang="de-AT" dirty="0"/>
              <a:t>ersetzen.</a:t>
            </a:r>
          </a:p>
          <a:p>
            <a:r>
              <a:rPr lang="de-AT" i="1" dirty="0"/>
              <a:t>Ich arbeite viel, </a:t>
            </a:r>
            <a:r>
              <a:rPr lang="de-AT" b="1" i="1" dirty="0"/>
              <a:t>damit</a:t>
            </a:r>
            <a:r>
              <a:rPr lang="de-AT" i="1" dirty="0"/>
              <a:t> ich mir ein neues Auto kaufe.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5861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3B434-586C-455D-9828-94DF1DCD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Konsekutive Infinitivverbindung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2FD2A-B6CB-466B-A58E-014A8C3C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 diesem Satz wird die Folge von etwas zum Ausdruck gebracht.</a:t>
            </a:r>
          </a:p>
          <a:p>
            <a:r>
              <a:rPr lang="de-AT" dirty="0"/>
              <a:t>Diese Konstruktion leiten wir mit „so/genug … (um) zu“, wie in dem Beispiel:</a:t>
            </a:r>
          </a:p>
          <a:p>
            <a:r>
              <a:rPr lang="de-AT" i="1" dirty="0"/>
              <a:t>Das Kind war so brav, um zu Hause bleiben zu können. </a:t>
            </a:r>
            <a:br>
              <a:rPr lang="de-AT" i="1" dirty="0"/>
            </a:br>
            <a:r>
              <a:rPr lang="de-AT" i="1" dirty="0"/>
              <a:t>Das Kind war klug genug, um zu Hause bleiben zu können. </a:t>
            </a:r>
          </a:p>
          <a:p>
            <a:r>
              <a:rPr lang="de-AT" dirty="0"/>
              <a:t>Wir können die Konstruktion auch umschreiben:</a:t>
            </a:r>
          </a:p>
          <a:p>
            <a:r>
              <a:rPr lang="de-AT" i="1" dirty="0"/>
              <a:t>Das Kind war so brav/brav genug, dass es alleine zu Hause bleiben konnte.</a:t>
            </a:r>
          </a:p>
        </p:txBody>
      </p:sp>
    </p:spTree>
    <p:extLst>
      <p:ext uri="{BB962C8B-B14F-4D97-AF65-F5344CB8AC3E}">
        <p14:creationId xmlns:p14="http://schemas.microsoft.com/office/powerpoint/2010/main" val="103797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E19F4-31A4-485C-A750-F946E339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Irreal-konsekutive Infinitivverbindung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5089B1-7CB2-48DD-8568-01E1C0A4D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In diesem Satz wird eine Einschränkung aufgezeigt, die einen Umstand zur Folge hat. Diese Verbindung wird mit der Konstruktion „zu (Adj.), um … zu“ eingeführt. In diesem Fall hat die Konstruktion „um…zu“ keine finale Bedeutung. Vergleiche:</a:t>
            </a:r>
          </a:p>
          <a:p>
            <a:r>
              <a:rPr lang="de-AT" i="1" dirty="0"/>
              <a:t>Der Patient war </a:t>
            </a:r>
            <a:r>
              <a:rPr lang="de-AT" b="1" i="1" dirty="0"/>
              <a:t>zu</a:t>
            </a:r>
            <a:r>
              <a:rPr lang="de-AT" i="1" dirty="0"/>
              <a:t> krank, </a:t>
            </a:r>
            <a:r>
              <a:rPr lang="de-AT" b="1" i="1" dirty="0"/>
              <a:t>um</a:t>
            </a:r>
            <a:r>
              <a:rPr lang="de-AT" i="1" dirty="0"/>
              <a:t> transportiert werden </a:t>
            </a:r>
            <a:r>
              <a:rPr lang="de-AT" b="1" i="1" dirty="0"/>
              <a:t>zu</a:t>
            </a:r>
            <a:r>
              <a:rPr lang="de-AT" i="1" dirty="0"/>
              <a:t> können. </a:t>
            </a:r>
            <a:br>
              <a:rPr lang="de-AT" i="1" dirty="0"/>
            </a:br>
            <a:r>
              <a:rPr lang="de-AT" i="1" dirty="0"/>
              <a:t>(irreal-konsekutive Verbindung)</a:t>
            </a:r>
          </a:p>
          <a:p>
            <a:r>
              <a:rPr lang="de-AT" i="1" dirty="0"/>
              <a:t>Der Patient musste speziellen Gurt anlegen, um transportiert werden zu können (</a:t>
            </a:r>
            <a:r>
              <a:rPr lang="de-AT" i="1"/>
              <a:t>finale Verbindung).</a:t>
            </a:r>
            <a:endParaRPr lang="de-AT" dirty="0"/>
          </a:p>
          <a:p>
            <a:r>
              <a:rPr lang="de-AT" dirty="0"/>
              <a:t>Wir können diese Konstruktion auch wie folgt umschreiben:</a:t>
            </a:r>
          </a:p>
          <a:p>
            <a:r>
              <a:rPr lang="de-AT" i="1" dirty="0"/>
              <a:t>Der Patient war </a:t>
            </a:r>
            <a:r>
              <a:rPr lang="de-AT" b="1" i="1" dirty="0"/>
              <a:t>zu</a:t>
            </a:r>
            <a:r>
              <a:rPr lang="de-AT" i="1" dirty="0"/>
              <a:t> krank, </a:t>
            </a:r>
            <a:r>
              <a:rPr lang="de-AT" b="1" i="1" dirty="0"/>
              <a:t>dass</a:t>
            </a:r>
            <a:r>
              <a:rPr lang="de-AT" i="1" dirty="0"/>
              <a:t> er transportiert werden konnte.</a:t>
            </a:r>
          </a:p>
        </p:txBody>
      </p:sp>
    </p:spTree>
    <p:extLst>
      <p:ext uri="{BB962C8B-B14F-4D97-AF65-F5344CB8AC3E}">
        <p14:creationId xmlns:p14="http://schemas.microsoft.com/office/powerpoint/2010/main" val="240791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Breitbild</PresentationFormat>
  <Paragraphs>46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Freie Infinitivverbindungen</vt:lpstr>
      <vt:lpstr>Konjunktionen</vt:lpstr>
      <vt:lpstr>Substitutive Infinitivverbindung </vt:lpstr>
      <vt:lpstr>Restriktive Infinitivverbindung </vt:lpstr>
      <vt:lpstr>Negativ-komitative Infinitivverbindung </vt:lpstr>
      <vt:lpstr>Finale Infinitivverbindung </vt:lpstr>
      <vt:lpstr>Konsekutive Infinitivverbindung </vt:lpstr>
      <vt:lpstr>Irreal-konsekutive Infinitivverbindung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Freie Infinitivverbindungen</dc:title>
  <dc:creator>Justyna Haas</dc:creator>
  <cp:lastModifiedBy>Justyna Haas</cp:lastModifiedBy>
  <cp:revision>1</cp:revision>
  <dcterms:created xsi:type="dcterms:W3CDTF">2019-01-28T12:01:12Z</dcterms:created>
  <dcterms:modified xsi:type="dcterms:W3CDTF">2019-01-28T12:01:21Z</dcterms:modified>
</cp:coreProperties>
</file>