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91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6" r:id="rId15"/>
    <p:sldId id="28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042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32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072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82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16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34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02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287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485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9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598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3BA04-B48C-46AA-98BB-66382B552A66}" type="datetimeFigureOut">
              <a:rPr lang="de-AT" smtClean="0"/>
              <a:t>26.01.2019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A440-1A1A-4882-9A6F-8A906C87458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152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Infinitiv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Grammatikteil 1</a:t>
            </a:r>
          </a:p>
        </p:txBody>
      </p:sp>
    </p:spTree>
    <p:extLst>
      <p:ext uri="{BB962C8B-B14F-4D97-AF65-F5344CB8AC3E}">
        <p14:creationId xmlns:p14="http://schemas.microsoft.com/office/powerpoint/2010/main" val="27249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Verb: „lassen“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Ich lasse meinen Mantel reinigen. </a:t>
            </a:r>
          </a:p>
          <a:p>
            <a:pPr marL="0" indent="0">
              <a:buNone/>
            </a:pPr>
            <a:r>
              <a:rPr lang="de-AT" dirty="0"/>
              <a:t>= Ich gebe meinen Mantel zur Reinigung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Ich lasse mein Auto reparieren. </a:t>
            </a:r>
          </a:p>
          <a:p>
            <a:pPr marL="0" indent="0">
              <a:buNone/>
            </a:pPr>
            <a:r>
              <a:rPr lang="de-AT" dirty="0"/>
              <a:t>= Ich gebe mein Auto in die Werkstatt.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96" y="546652"/>
            <a:ext cx="3988904" cy="33282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31" y="4373218"/>
            <a:ext cx="4252033" cy="24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Verb: „bleiben“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/>
              <a:t>Das Verb „bleiben“ benutzen wir </a:t>
            </a:r>
          </a:p>
          <a:p>
            <a:pPr marL="0" indent="0">
              <a:buNone/>
            </a:pPr>
            <a:r>
              <a:rPr lang="de-AT" b="1" dirty="0"/>
              <a:t>nur mit einigen wenigen Verben zusammen:</a:t>
            </a:r>
          </a:p>
          <a:p>
            <a:r>
              <a:rPr lang="de-AT" dirty="0"/>
              <a:t>Etwas bleibt hängen. </a:t>
            </a:r>
          </a:p>
          <a:p>
            <a:r>
              <a:rPr lang="de-AT" dirty="0"/>
              <a:t>Etwas bleibt stecken.</a:t>
            </a:r>
          </a:p>
          <a:p>
            <a:r>
              <a:rPr lang="de-AT" dirty="0"/>
              <a:t>Etwas bleibt kleben.</a:t>
            </a:r>
          </a:p>
          <a:p>
            <a:r>
              <a:rPr lang="de-AT" dirty="0"/>
              <a:t>Jemand bleibt sitzen.</a:t>
            </a:r>
          </a:p>
          <a:p>
            <a:r>
              <a:rPr lang="de-AT" dirty="0"/>
              <a:t>Jemand bleibt wohnen.</a:t>
            </a:r>
          </a:p>
          <a:p>
            <a:r>
              <a:rPr lang="de-AT" dirty="0"/>
              <a:t>Jemand/Etwas bleibt liegen.			</a:t>
            </a:r>
            <a:r>
              <a:rPr lang="de-AT" sz="3000" i="1" dirty="0"/>
              <a:t>  Die Uhr bleibt stehen.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24" y="2082197"/>
            <a:ext cx="2325290" cy="30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Verben: „helfen“, „lehren“ und „lernen“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AT" b="1" dirty="0"/>
              <a:t>Diese Verben verwenden wir wie Modalverben nur dann, wenn der Infinitiv allein folgt oder wenn er durch wenige, kurze Zusätze erweitert wird.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Wir helfen euch Koffer packen.</a:t>
            </a:r>
          </a:p>
          <a:p>
            <a:pPr marL="0" indent="0">
              <a:buNone/>
            </a:pPr>
            <a:r>
              <a:rPr lang="de-AT" i="1" dirty="0"/>
              <a:t>Aber: </a:t>
            </a:r>
            <a:r>
              <a:rPr lang="de-AT" dirty="0"/>
              <a:t>Ich habe ihm geholfen, ein Haus für seine Anwaltspraxis 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 finden.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Das Kind lernt jetzt lesen.</a:t>
            </a:r>
          </a:p>
          <a:p>
            <a:pPr marL="0" indent="0">
              <a:buNone/>
            </a:pPr>
            <a:r>
              <a:rPr lang="de-AT" i="1" dirty="0"/>
              <a:t>Aber:</a:t>
            </a:r>
            <a:r>
              <a:rPr lang="de-AT" dirty="0"/>
              <a:t> Wir haben gelernt, mit Herausforderungen in unserem Leben richtig um</a:t>
            </a:r>
            <a:r>
              <a:rPr lang="de-AT" b="1" dirty="0">
                <a:solidFill>
                  <a:srgbClr val="FF0000"/>
                </a:solidFill>
              </a:rPr>
              <a:t>zu</a:t>
            </a:r>
            <a:r>
              <a:rPr lang="de-AT" dirty="0"/>
              <a:t>gehen.</a:t>
            </a:r>
          </a:p>
        </p:txBody>
      </p:sp>
    </p:spTree>
    <p:extLst>
      <p:ext uri="{BB962C8B-B14F-4D97-AF65-F5344CB8AC3E}">
        <p14:creationId xmlns:p14="http://schemas.microsoft.com/office/powerpoint/2010/main" val="40423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C58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e-AT" dirty="0"/>
              <a:t>Wir wiederholen!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15191" y="2438400"/>
            <a:ext cx="6965005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dirty="0"/>
              <a:t>Der Infinitiv ohne „zu“ kommt nach:</a:t>
            </a:r>
          </a:p>
          <a:p>
            <a:pPr>
              <a:buFontTx/>
              <a:buChar char="-"/>
            </a:pPr>
            <a:r>
              <a:rPr lang="de-AT" b="1" dirty="0"/>
              <a:t>Modalverben</a:t>
            </a:r>
          </a:p>
          <a:p>
            <a:pPr>
              <a:buFontTx/>
              <a:buChar char="-"/>
            </a:pPr>
            <a:r>
              <a:rPr lang="de-AT" b="1" dirty="0"/>
              <a:t>Verben: sehen, hören, lassen</a:t>
            </a:r>
          </a:p>
          <a:p>
            <a:pPr>
              <a:buFontTx/>
              <a:buChar char="-"/>
            </a:pPr>
            <a:r>
              <a:rPr lang="de-AT" b="1" dirty="0"/>
              <a:t>dem Verb: bleiben (nur wenige Verben)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Bei Verben: helfen, lehren, lernen steht der Infinitiv ohne „zu“, wenn der Satz ganz kurz ist.</a:t>
            </a:r>
          </a:p>
        </p:txBody>
      </p:sp>
    </p:spTree>
    <p:extLst>
      <p:ext uri="{BB962C8B-B14F-4D97-AF65-F5344CB8AC3E}">
        <p14:creationId xmlns:p14="http://schemas.microsoft.com/office/powerpoint/2010/main" val="334652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Eine kurze Übung: Welches Verb passt?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AT" sz="3300" dirty="0"/>
              <a:t>Die Uhr ……………… wieder stehen.</a:t>
            </a:r>
          </a:p>
          <a:p>
            <a:pPr marL="514350" indent="-514350">
              <a:buAutoNum type="arabicPeriod"/>
            </a:pPr>
            <a:r>
              <a:rPr lang="de-AT" sz="3300" dirty="0"/>
              <a:t>Ich …………… heute leider nicht kommen, ich bin krank.</a:t>
            </a:r>
          </a:p>
          <a:p>
            <a:pPr marL="514350" indent="-514350">
              <a:buAutoNum type="arabicPeriod"/>
            </a:pPr>
            <a:r>
              <a:rPr lang="de-AT" sz="3300" dirty="0"/>
              <a:t>Den Drucker …………….. ich nächste Woche reparieren.</a:t>
            </a:r>
          </a:p>
          <a:p>
            <a:pPr marL="514350" indent="-514350">
              <a:buAutoNum type="arabicPeriod"/>
            </a:pPr>
            <a:r>
              <a:rPr lang="de-AT" sz="3300" dirty="0"/>
              <a:t>Paul lernt nicht und ………….. Jahr sitzen.</a:t>
            </a:r>
          </a:p>
          <a:p>
            <a:pPr marL="514350" indent="-514350">
              <a:buAutoNum type="arabicPeriod"/>
            </a:pPr>
            <a:r>
              <a:rPr lang="de-AT" sz="3300" dirty="0"/>
              <a:t>Ich ………………. dir das Essen vorbereiten.</a:t>
            </a:r>
          </a:p>
          <a:p>
            <a:pPr marL="514350" indent="-514350">
              <a:buAutoNum type="arabicPeriod"/>
            </a:pPr>
            <a:r>
              <a:rPr lang="de-AT" sz="3300" dirty="0"/>
              <a:t>Das Kind ……………… jetzt rechnen.</a:t>
            </a:r>
          </a:p>
          <a:p>
            <a:pPr marL="514350" indent="-514350"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265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 kontrollieren: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AT" sz="3300" dirty="0"/>
              <a:t>Die Uhr </a:t>
            </a:r>
            <a:r>
              <a:rPr lang="de-AT" sz="3300" b="1" dirty="0"/>
              <a:t>bleibt</a:t>
            </a:r>
            <a:r>
              <a:rPr lang="de-AT" sz="3300" dirty="0"/>
              <a:t> wieder stehen.</a:t>
            </a:r>
          </a:p>
          <a:p>
            <a:pPr marL="514350" indent="-514350">
              <a:buAutoNum type="arabicPeriod"/>
            </a:pPr>
            <a:r>
              <a:rPr lang="de-AT" sz="3300" dirty="0"/>
              <a:t>Ich </a:t>
            </a:r>
            <a:r>
              <a:rPr lang="de-AT" sz="3300" b="1" dirty="0"/>
              <a:t>kann</a:t>
            </a:r>
            <a:r>
              <a:rPr lang="de-AT" sz="3300" dirty="0"/>
              <a:t> heute leider nicht kommen, ich bin krank.</a:t>
            </a:r>
          </a:p>
          <a:p>
            <a:pPr marL="514350" indent="-514350">
              <a:buAutoNum type="arabicPeriod"/>
            </a:pPr>
            <a:r>
              <a:rPr lang="de-AT" sz="3300" dirty="0"/>
              <a:t>Den Drucker </a:t>
            </a:r>
            <a:r>
              <a:rPr lang="de-AT" sz="3300" b="1" dirty="0"/>
              <a:t>lasse</a:t>
            </a:r>
            <a:r>
              <a:rPr lang="de-AT" sz="3300" dirty="0"/>
              <a:t> ich nächste Woche reparieren.</a:t>
            </a:r>
          </a:p>
          <a:p>
            <a:pPr marL="514350" indent="-514350">
              <a:buAutoNum type="arabicPeriod"/>
            </a:pPr>
            <a:r>
              <a:rPr lang="de-AT" sz="3300" dirty="0"/>
              <a:t>Paul lernt nicht und </a:t>
            </a:r>
            <a:r>
              <a:rPr lang="de-AT" sz="3300" b="1" dirty="0"/>
              <a:t>bleibt</a:t>
            </a:r>
            <a:r>
              <a:rPr lang="de-AT" sz="3300" dirty="0"/>
              <a:t> ein Jahr sitzen.</a:t>
            </a:r>
          </a:p>
          <a:p>
            <a:pPr marL="514350" indent="-514350">
              <a:buAutoNum type="arabicPeriod"/>
            </a:pPr>
            <a:r>
              <a:rPr lang="de-AT" sz="3300" dirty="0"/>
              <a:t>Ich </a:t>
            </a:r>
            <a:r>
              <a:rPr lang="de-AT" sz="3300" b="1" dirty="0"/>
              <a:t>helfe</a:t>
            </a:r>
            <a:r>
              <a:rPr lang="de-AT" sz="3300" dirty="0"/>
              <a:t> dir das Essen vorbereiten.</a:t>
            </a:r>
          </a:p>
          <a:p>
            <a:pPr marL="514350" indent="-514350">
              <a:buAutoNum type="arabicPeriod"/>
            </a:pPr>
            <a:r>
              <a:rPr lang="de-AT" sz="3300" dirty="0"/>
              <a:t>Das Kind </a:t>
            </a:r>
            <a:r>
              <a:rPr lang="de-AT" sz="3300" b="1" dirty="0"/>
              <a:t>lernt</a:t>
            </a:r>
            <a:r>
              <a:rPr lang="de-AT" sz="3300" dirty="0"/>
              <a:t> jetzt rechnen.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965" y="365125"/>
            <a:ext cx="1933666" cy="18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3"/>
          <p:cNvPicPr>
            <a:picLocks noChangeAspect="1"/>
          </p:cNvPicPr>
          <p:nvPr/>
        </p:nvPicPr>
        <p:blipFill rotWithShape="1">
          <a:blip r:embed="rId2"/>
          <a:srcRect t="9082" b="1827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5000" dirty="0"/>
              <a:t>Was ist der Infinitiv???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13114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ist der Infinitiv?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rgbClr val="FF0000"/>
                </a:solidFill>
              </a:rPr>
              <a:t>Der Infinitiv ist ein Verb, das nicht konjugiert wurde:</a:t>
            </a:r>
          </a:p>
          <a:p>
            <a:pPr marL="0" indent="0">
              <a:buNone/>
            </a:pPr>
            <a:r>
              <a:rPr lang="de-AT" dirty="0"/>
              <a:t>machen, kommen, essen, sehen…</a:t>
            </a:r>
          </a:p>
          <a:p>
            <a:pPr marL="0" indent="0">
              <a:buNone/>
            </a:pPr>
            <a:r>
              <a:rPr lang="de-AT" dirty="0"/>
              <a:t>(Verb, Endung: -en)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u="sng" dirty="0"/>
              <a:t>ich</a:t>
            </a:r>
            <a:r>
              <a:rPr lang="de-AT" dirty="0"/>
              <a:t> mach</a:t>
            </a:r>
            <a:r>
              <a:rPr lang="de-AT" b="1" dirty="0">
                <a:solidFill>
                  <a:srgbClr val="FF0000"/>
                </a:solidFill>
              </a:rPr>
              <a:t>e</a:t>
            </a:r>
            <a:r>
              <a:rPr lang="de-AT" dirty="0"/>
              <a:t>, </a:t>
            </a:r>
            <a:r>
              <a:rPr lang="de-AT" u="sng" dirty="0"/>
              <a:t>ich</a:t>
            </a:r>
            <a:r>
              <a:rPr lang="de-AT" dirty="0"/>
              <a:t> seh</a:t>
            </a:r>
            <a:r>
              <a:rPr lang="de-AT" b="1" dirty="0">
                <a:solidFill>
                  <a:srgbClr val="FF0000"/>
                </a:solidFill>
              </a:rPr>
              <a:t>e</a:t>
            </a:r>
            <a:r>
              <a:rPr lang="de-AT" dirty="0"/>
              <a:t>, </a:t>
            </a:r>
            <a:r>
              <a:rPr lang="de-AT" u="sng" dirty="0"/>
              <a:t>du</a:t>
            </a:r>
            <a:r>
              <a:rPr lang="de-AT" dirty="0"/>
              <a:t> komm</a:t>
            </a:r>
            <a:r>
              <a:rPr lang="de-AT" b="1" dirty="0">
                <a:solidFill>
                  <a:srgbClr val="FF0000"/>
                </a:solidFill>
              </a:rPr>
              <a:t>st</a:t>
            </a:r>
            <a:r>
              <a:rPr lang="de-AT" dirty="0"/>
              <a:t>, </a:t>
            </a:r>
            <a:r>
              <a:rPr lang="de-AT" u="sng" dirty="0"/>
              <a:t>wir</a:t>
            </a:r>
            <a:r>
              <a:rPr lang="de-AT" dirty="0"/>
              <a:t> ess</a:t>
            </a:r>
            <a:r>
              <a:rPr lang="de-AT" b="1" dirty="0">
                <a:solidFill>
                  <a:srgbClr val="FF0000"/>
                </a:solidFill>
              </a:rPr>
              <a:t>en</a:t>
            </a:r>
            <a:r>
              <a:rPr lang="de-AT" dirty="0"/>
              <a:t> – konjugierte Verben</a:t>
            </a:r>
          </a:p>
          <a:p>
            <a:pPr marL="0" indent="0">
              <a:buNone/>
            </a:pPr>
            <a:r>
              <a:rPr lang="de-AT" dirty="0"/>
              <a:t>(Verb + Person, Endung: -e, -</a:t>
            </a:r>
            <a:r>
              <a:rPr lang="de-AT" dirty="0" err="1"/>
              <a:t>st</a:t>
            </a:r>
            <a:r>
              <a:rPr lang="de-AT" dirty="0"/>
              <a:t>, etc.)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0320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800" dirty="0"/>
              <a:t>Das Verb muss im Satz immer konjugiert werden!!!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4000" u="sng" dirty="0"/>
              <a:t>Er</a:t>
            </a:r>
            <a:r>
              <a:rPr lang="de-AT" sz="4000" dirty="0"/>
              <a:t> lies</a:t>
            </a:r>
            <a:r>
              <a:rPr lang="de-AT" sz="4000" b="1" dirty="0">
                <a:solidFill>
                  <a:srgbClr val="FF0000"/>
                </a:solidFill>
              </a:rPr>
              <a:t>t</a:t>
            </a:r>
            <a:r>
              <a:rPr lang="de-AT" sz="4000" dirty="0"/>
              <a:t> gerade ein Buch.</a:t>
            </a:r>
          </a:p>
          <a:p>
            <a:pPr marL="0" indent="0">
              <a:buNone/>
            </a:pPr>
            <a:endParaRPr lang="de-AT" u="sng" dirty="0"/>
          </a:p>
          <a:p>
            <a:pPr marL="0" indent="0">
              <a:buNone/>
            </a:pPr>
            <a:endParaRPr lang="de-AT" u="sng" dirty="0"/>
          </a:p>
          <a:p>
            <a:pPr marL="0" indent="0">
              <a:buNone/>
            </a:pPr>
            <a:r>
              <a:rPr lang="de-AT" i="1" dirty="0"/>
              <a:t>Genauso:</a:t>
            </a:r>
          </a:p>
          <a:p>
            <a:pPr marL="0" indent="0">
              <a:buNone/>
            </a:pPr>
            <a:r>
              <a:rPr lang="de-AT" u="sng" dirty="0"/>
              <a:t>Wir</a:t>
            </a:r>
            <a:r>
              <a:rPr lang="de-AT" dirty="0"/>
              <a:t> komm</a:t>
            </a:r>
            <a:r>
              <a:rPr lang="de-AT" b="1" dirty="0">
                <a:solidFill>
                  <a:srgbClr val="FF0000"/>
                </a:solidFill>
              </a:rPr>
              <a:t>en</a:t>
            </a:r>
            <a:r>
              <a:rPr lang="de-AT" dirty="0"/>
              <a:t> heute.</a:t>
            </a:r>
          </a:p>
          <a:p>
            <a:pPr marL="0" indent="0">
              <a:buNone/>
            </a:pPr>
            <a:r>
              <a:rPr lang="de-AT" u="sng" dirty="0"/>
              <a:t>Du</a:t>
            </a:r>
            <a:r>
              <a:rPr lang="de-AT" dirty="0"/>
              <a:t> komm</a:t>
            </a:r>
            <a:r>
              <a:rPr lang="de-AT" b="1" dirty="0">
                <a:solidFill>
                  <a:srgbClr val="FF0000"/>
                </a:solidFill>
              </a:rPr>
              <a:t>st</a:t>
            </a:r>
            <a:r>
              <a:rPr lang="de-AT" dirty="0"/>
              <a:t> später.</a:t>
            </a:r>
          </a:p>
          <a:p>
            <a:pPr marL="0" indent="0">
              <a:buNone/>
            </a:pPr>
            <a:r>
              <a:rPr lang="de-AT" u="sng" dirty="0"/>
              <a:t>Sie</a:t>
            </a:r>
            <a:r>
              <a:rPr lang="de-AT" dirty="0"/>
              <a:t> arbeit</a:t>
            </a:r>
            <a:r>
              <a:rPr lang="de-AT" b="1" dirty="0">
                <a:solidFill>
                  <a:srgbClr val="FF0000"/>
                </a:solidFill>
              </a:rPr>
              <a:t>et</a:t>
            </a:r>
            <a:r>
              <a:rPr lang="de-AT" dirty="0"/>
              <a:t> ganz genau.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59" y="1291854"/>
            <a:ext cx="4664392" cy="46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Infinitiv ohne „zu“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Grammatikteil 2</a:t>
            </a:r>
          </a:p>
        </p:txBody>
      </p:sp>
    </p:spTree>
    <p:extLst>
      <p:ext uri="{BB962C8B-B14F-4D97-AF65-F5344CB8AC3E}">
        <p14:creationId xmlns:p14="http://schemas.microsoft.com/office/powerpoint/2010/main" val="3491615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Infinitiv mit Modalverben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Ich </a:t>
            </a:r>
            <a:r>
              <a:rPr lang="de-AT" u="sng" dirty="0"/>
              <a:t>kann</a:t>
            </a:r>
            <a:r>
              <a:rPr lang="de-AT" dirty="0"/>
              <a:t> heute nicht </a:t>
            </a:r>
            <a:r>
              <a:rPr lang="de-AT" u="sng" dirty="0">
                <a:solidFill>
                  <a:srgbClr val="FF0000"/>
                </a:solidFill>
              </a:rPr>
              <a:t>kommen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dirty="0"/>
              <a:t>Er </a:t>
            </a:r>
            <a:r>
              <a:rPr lang="de-AT" u="sng" dirty="0"/>
              <a:t>muss</a:t>
            </a:r>
            <a:r>
              <a:rPr lang="de-AT" dirty="0"/>
              <a:t> morgen </a:t>
            </a:r>
            <a:r>
              <a:rPr lang="de-AT" u="sng" dirty="0">
                <a:solidFill>
                  <a:srgbClr val="FF0000"/>
                </a:solidFill>
              </a:rPr>
              <a:t>arbeiten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dirty="0"/>
              <a:t>Wir </a:t>
            </a:r>
            <a:r>
              <a:rPr lang="de-AT" u="sng" dirty="0"/>
              <a:t>wollen</a:t>
            </a:r>
            <a:r>
              <a:rPr lang="de-AT" dirty="0"/>
              <a:t> einmal auf Urlaub </a:t>
            </a:r>
            <a:r>
              <a:rPr lang="de-AT" u="sng" dirty="0">
                <a:solidFill>
                  <a:srgbClr val="FF0000"/>
                </a:solidFill>
              </a:rPr>
              <a:t>fahren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dirty="0"/>
              <a:t>Du </a:t>
            </a:r>
            <a:r>
              <a:rPr lang="de-AT" u="sng" dirty="0"/>
              <a:t>darfst</a:t>
            </a:r>
            <a:r>
              <a:rPr lang="de-AT" dirty="0"/>
              <a:t> so etwas nicht </a:t>
            </a:r>
            <a:r>
              <a:rPr lang="de-AT" u="sng" dirty="0">
                <a:solidFill>
                  <a:srgbClr val="FF0000"/>
                </a:solidFill>
              </a:rPr>
              <a:t>sagen</a:t>
            </a:r>
            <a:r>
              <a:rPr lang="de-AT" dirty="0"/>
              <a:t>.</a:t>
            </a:r>
          </a:p>
          <a:p>
            <a:pPr marL="0" indent="0">
              <a:buNone/>
            </a:pPr>
            <a:r>
              <a:rPr lang="de-AT" u="sng" dirty="0"/>
              <a:t>Möchtet</a:t>
            </a:r>
            <a:r>
              <a:rPr lang="de-AT" dirty="0"/>
              <a:t> ihr etwas </a:t>
            </a:r>
            <a:r>
              <a:rPr lang="de-AT" u="sng" dirty="0">
                <a:solidFill>
                  <a:srgbClr val="FF0000"/>
                </a:solidFill>
              </a:rPr>
              <a:t>essen</a:t>
            </a:r>
            <a:r>
              <a:rPr lang="de-AT" dirty="0"/>
              <a:t>?</a:t>
            </a:r>
          </a:p>
          <a:p>
            <a:pPr marL="0" indent="0">
              <a:buNone/>
            </a:pPr>
            <a:r>
              <a:rPr lang="de-AT" dirty="0"/>
              <a:t>Sie </a:t>
            </a:r>
            <a:r>
              <a:rPr lang="de-AT" u="sng" dirty="0"/>
              <a:t>sollen</a:t>
            </a:r>
            <a:r>
              <a:rPr lang="de-AT" dirty="0"/>
              <a:t> auf Ihre Tasche </a:t>
            </a:r>
            <a:r>
              <a:rPr lang="de-AT" u="sng" dirty="0">
                <a:solidFill>
                  <a:srgbClr val="FF0000"/>
                </a:solidFill>
              </a:rPr>
              <a:t>aufpassen</a:t>
            </a:r>
            <a:r>
              <a:rPr lang="de-A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76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500" b="1" dirty="0"/>
              <a:t>Merke dir!!!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4600" dirty="0"/>
              <a:t>Nach Modalverben steht </a:t>
            </a:r>
          </a:p>
          <a:p>
            <a:pPr marL="0" indent="0">
              <a:buNone/>
            </a:pPr>
            <a:r>
              <a:rPr lang="de-AT" sz="4600" dirty="0"/>
              <a:t>das zweite Verb immer </a:t>
            </a:r>
          </a:p>
          <a:p>
            <a:pPr marL="0" indent="0">
              <a:buNone/>
            </a:pPr>
            <a:r>
              <a:rPr lang="de-AT" sz="4600" b="1" dirty="0">
                <a:solidFill>
                  <a:srgbClr val="FF0000"/>
                </a:solidFill>
              </a:rPr>
              <a:t>am Ende im Infinitiv</a:t>
            </a:r>
            <a:r>
              <a:rPr lang="de-AT" sz="4600" dirty="0"/>
              <a:t>!!! – ohne „zu“!!!</a:t>
            </a:r>
          </a:p>
          <a:p>
            <a:pPr marL="0" indent="0">
              <a:buNone/>
            </a:pPr>
            <a:endParaRPr lang="de-AT" sz="4600" dirty="0"/>
          </a:p>
          <a:p>
            <a:pPr marL="0" indent="0">
              <a:buNone/>
            </a:pPr>
            <a:r>
              <a:rPr lang="de-AT" sz="4600" dirty="0"/>
              <a:t>Das </a:t>
            </a:r>
            <a:r>
              <a:rPr lang="de-AT" sz="4600" u="sng" dirty="0"/>
              <a:t>musst</a:t>
            </a:r>
            <a:r>
              <a:rPr lang="de-AT" sz="4600" dirty="0"/>
              <a:t> du dir </a:t>
            </a:r>
            <a:r>
              <a:rPr lang="de-AT" sz="4600" u="sng" dirty="0">
                <a:solidFill>
                  <a:srgbClr val="FF0000"/>
                </a:solidFill>
              </a:rPr>
              <a:t>merken</a:t>
            </a:r>
            <a:r>
              <a:rPr lang="de-AT" sz="4600" dirty="0"/>
              <a:t>!!!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75" r="18263" b="-1"/>
          <a:stretch/>
        </p:blipFill>
        <p:spPr>
          <a:xfrm>
            <a:off x="7186645" y="757956"/>
            <a:ext cx="4289809" cy="186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AT" sz="3600" dirty="0"/>
              <a:t>Verben, die wie Modalverben </a:t>
            </a:r>
            <a:br>
              <a:rPr lang="de-AT" sz="3600" dirty="0"/>
            </a:br>
            <a:r>
              <a:rPr lang="de-AT" sz="3600" dirty="0"/>
              <a:t>gebraucht werden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500" dirty="0"/>
              <a:t>hören</a:t>
            </a:r>
          </a:p>
          <a:p>
            <a:pPr marL="0" indent="0">
              <a:buNone/>
            </a:pPr>
            <a:r>
              <a:rPr lang="de-AT" sz="3500" dirty="0"/>
              <a:t>sehen</a:t>
            </a:r>
          </a:p>
          <a:p>
            <a:pPr marL="0" indent="0">
              <a:buNone/>
            </a:pPr>
            <a:r>
              <a:rPr lang="de-AT" sz="3500" dirty="0"/>
              <a:t>lassen</a:t>
            </a:r>
          </a:p>
          <a:p>
            <a:pPr marL="0" indent="0">
              <a:buNone/>
            </a:pPr>
            <a:r>
              <a:rPr lang="de-AT" sz="3500" dirty="0"/>
              <a:t>bleiben			</a:t>
            </a:r>
            <a:r>
              <a:rPr lang="de-AT" sz="3500" b="1" dirty="0">
                <a:solidFill>
                  <a:srgbClr val="FF0000"/>
                </a:solidFill>
              </a:rPr>
              <a:t>+ 	Infinitiv ohne „zu“</a:t>
            </a:r>
          </a:p>
          <a:p>
            <a:pPr marL="0" indent="0">
              <a:buNone/>
            </a:pPr>
            <a:r>
              <a:rPr lang="de-AT" sz="3500" dirty="0"/>
              <a:t>helfen*				</a:t>
            </a:r>
          </a:p>
          <a:p>
            <a:pPr marL="0" indent="0">
              <a:buNone/>
            </a:pPr>
            <a:r>
              <a:rPr lang="de-AT" sz="3500" dirty="0"/>
              <a:t>lehren*</a:t>
            </a:r>
          </a:p>
          <a:p>
            <a:pPr marL="0" indent="0">
              <a:buNone/>
            </a:pPr>
            <a:r>
              <a:rPr lang="de-AT" sz="3500" dirty="0"/>
              <a:t>lernen*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625" y="535264"/>
            <a:ext cx="2657061" cy="19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Verben: „hören“ und „sehen“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Er hört mich Klavier spielen. = </a:t>
            </a:r>
          </a:p>
          <a:p>
            <a:pPr marL="0" indent="0">
              <a:buNone/>
            </a:pPr>
            <a:r>
              <a:rPr lang="de-AT" dirty="0"/>
              <a:t>Er hört, wie ich Klavier spiele.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Ich sehe den Mann arbeiten. </a:t>
            </a:r>
          </a:p>
          <a:p>
            <a:pPr marL="0" indent="0">
              <a:buNone/>
            </a:pPr>
            <a:r>
              <a:rPr lang="de-AT" dirty="0"/>
              <a:t>= Ich sehe, wie der Mann arbeitet.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30" y="1410512"/>
            <a:ext cx="3525285" cy="25530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430" y="4098526"/>
            <a:ext cx="1778308" cy="26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Breitbild</PresentationFormat>
  <Paragraphs>95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Der Infinitiv</vt:lpstr>
      <vt:lpstr>PowerPoint-Präsentation</vt:lpstr>
      <vt:lpstr>Was ist der Infinitiv?</vt:lpstr>
      <vt:lpstr>Das Verb muss im Satz immer konjugiert werden!!!</vt:lpstr>
      <vt:lpstr>Der Infinitiv ohne „zu“</vt:lpstr>
      <vt:lpstr>Der Infinitiv mit Modalverben</vt:lpstr>
      <vt:lpstr>Merke dir!!!</vt:lpstr>
      <vt:lpstr>Verben, die wie Modalverben  gebraucht werden</vt:lpstr>
      <vt:lpstr>Verben: „hören“ und „sehen“</vt:lpstr>
      <vt:lpstr>Verb: „lassen“</vt:lpstr>
      <vt:lpstr>Verb: „bleiben“</vt:lpstr>
      <vt:lpstr>Verben: „helfen“, „lehren“ und „lernen“</vt:lpstr>
      <vt:lpstr>Wir wiederholen!</vt:lpstr>
      <vt:lpstr>Eine kurze Übung: Welches Verb passt?</vt:lpstr>
      <vt:lpstr>Wir kontrollieren: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lernen?  Super!!! </dc:title>
  <dc:creator>Justyna Haas</dc:creator>
  <cp:lastModifiedBy>Justyna Haas</cp:lastModifiedBy>
  <cp:revision>28</cp:revision>
  <dcterms:created xsi:type="dcterms:W3CDTF">2017-01-04T19:47:01Z</dcterms:created>
  <dcterms:modified xsi:type="dcterms:W3CDTF">2019-01-26T14:48:46Z</dcterms:modified>
</cp:coreProperties>
</file>