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042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32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72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82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16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347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02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287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485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9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59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152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Infinitiv mit „zu“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Grammatikteil 3</a:t>
            </a:r>
          </a:p>
        </p:txBody>
      </p:sp>
    </p:spTree>
    <p:extLst>
      <p:ext uri="{BB962C8B-B14F-4D97-AF65-F5344CB8AC3E}">
        <p14:creationId xmlns:p14="http://schemas.microsoft.com/office/powerpoint/2010/main" val="68733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Wiederholung: mit oder ohne „zu“?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de-AT" dirty="0"/>
              <a:t>Ich lasse mich …………… informieren.</a:t>
            </a:r>
          </a:p>
          <a:p>
            <a:pPr marL="514350" indent="-514350">
              <a:buAutoNum type="arabicPeriod"/>
            </a:pPr>
            <a:r>
              <a:rPr lang="de-AT" dirty="0"/>
              <a:t>Hättest du Lust, heute ins Kino …………… gehen?</a:t>
            </a:r>
          </a:p>
          <a:p>
            <a:pPr marL="514350" indent="-514350">
              <a:buAutoNum type="arabicPeriod"/>
            </a:pPr>
            <a:r>
              <a:rPr lang="de-AT" dirty="0"/>
              <a:t>Er hatte keine Zeit, sich bei mir …………… melden.</a:t>
            </a:r>
          </a:p>
          <a:p>
            <a:pPr marL="514350" indent="-514350">
              <a:buAutoNum type="arabicPeriod"/>
            </a:pPr>
            <a:r>
              <a:rPr lang="de-AT" dirty="0"/>
              <a:t>Hilf mir bitte Schnee …………… schaufeln!</a:t>
            </a:r>
          </a:p>
          <a:p>
            <a:pPr marL="514350" indent="-514350">
              <a:buAutoNum type="arabicPeriod"/>
            </a:pPr>
            <a:r>
              <a:rPr lang="de-AT" dirty="0"/>
              <a:t>Hilf mir bitte, den Antrag auf die Pension richtig aus ……füllen und beim richtigen Sachbearbeiter ab ……geben.</a:t>
            </a:r>
          </a:p>
          <a:p>
            <a:pPr marL="514350" indent="-514350">
              <a:buAutoNum type="arabicPeriod"/>
            </a:pPr>
            <a:r>
              <a:rPr lang="de-AT" dirty="0"/>
              <a:t>Hörst du die Vögel …………… singen?</a:t>
            </a:r>
          </a:p>
          <a:p>
            <a:pPr marL="514350" indent="-514350">
              <a:buAutoNum type="arabicPeriod"/>
            </a:pPr>
            <a:r>
              <a:rPr lang="de-AT" dirty="0"/>
              <a:t>Diese Uhr ist kaputt, sie bleibt dauernd …………… stehen.</a:t>
            </a:r>
          </a:p>
          <a:p>
            <a:pPr marL="514350" indent="-514350">
              <a:buAutoNum type="arabicPeriod"/>
            </a:pPr>
            <a:r>
              <a:rPr lang="de-AT" dirty="0"/>
              <a:t>Du hast versprochen, mir …………… helfen.</a:t>
            </a:r>
          </a:p>
          <a:p>
            <a:pPr marL="514350" indent="-514350">
              <a:buAutoNum type="arabicPeriod"/>
            </a:pPr>
            <a:r>
              <a:rPr lang="de-AT" dirty="0"/>
              <a:t>Es sind heute noch einige Sachen …………… besprechen.</a:t>
            </a:r>
          </a:p>
          <a:p>
            <a:pPr marL="0" indent="0">
              <a:buNone/>
            </a:pPr>
            <a:endParaRPr lang="de-AT" dirty="0"/>
          </a:p>
          <a:p>
            <a:pPr marL="514350" indent="-514350">
              <a:buAutoNum type="arabicPeriod"/>
            </a:pPr>
            <a:endParaRPr lang="de-AT" dirty="0"/>
          </a:p>
          <a:p>
            <a:pPr marL="514350" indent="-514350"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9473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Wir kontrollieren: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de-AT" dirty="0"/>
              <a:t>Ich lasse mich informieren.</a:t>
            </a:r>
          </a:p>
          <a:p>
            <a:pPr marL="514350" indent="-514350">
              <a:buAutoNum type="arabicPeriod"/>
            </a:pPr>
            <a:r>
              <a:rPr lang="de-AT" dirty="0"/>
              <a:t>Hättest du Lust, heute ins Kino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gehen?</a:t>
            </a:r>
          </a:p>
          <a:p>
            <a:pPr marL="514350" indent="-514350">
              <a:buAutoNum type="arabicPeriod"/>
            </a:pPr>
            <a:r>
              <a:rPr lang="de-AT" dirty="0"/>
              <a:t>Er hatte keine Zeit, sich bei mir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melden.</a:t>
            </a:r>
          </a:p>
          <a:p>
            <a:pPr marL="514350" indent="-514350">
              <a:buAutoNum type="arabicPeriod"/>
            </a:pPr>
            <a:r>
              <a:rPr lang="de-AT" dirty="0"/>
              <a:t>Hilf mir bitte Schnee schaufeln! </a:t>
            </a:r>
            <a:r>
              <a:rPr lang="de-AT" i="1" dirty="0"/>
              <a:t>(Hilf mir bitte beim Schneeschaufeln!)</a:t>
            </a:r>
          </a:p>
          <a:p>
            <a:pPr marL="514350" indent="-514350">
              <a:buAutoNum type="arabicPeriod"/>
            </a:pPr>
            <a:r>
              <a:rPr lang="de-AT" dirty="0"/>
              <a:t>Hilf mir bitte, den Antrag auf die Pension richtig aus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füllen und beim richtigen Sachbearbeiter ab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geben.</a:t>
            </a:r>
          </a:p>
          <a:p>
            <a:pPr marL="514350" indent="-514350">
              <a:buAutoNum type="arabicPeriod"/>
            </a:pPr>
            <a:r>
              <a:rPr lang="de-AT" dirty="0"/>
              <a:t>Hörst du die Vögel singen?</a:t>
            </a:r>
          </a:p>
          <a:p>
            <a:pPr marL="514350" indent="-514350">
              <a:buAutoNum type="arabicPeriod"/>
            </a:pPr>
            <a:r>
              <a:rPr lang="de-AT" dirty="0"/>
              <a:t>Diese Uhr ist kaputt, sie bleibt dauernd stehen.</a:t>
            </a:r>
          </a:p>
          <a:p>
            <a:pPr marL="514350" indent="-514350">
              <a:buAutoNum type="arabicPeriod"/>
            </a:pPr>
            <a:r>
              <a:rPr lang="de-AT" dirty="0"/>
              <a:t>Du hast versprochen, mir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helfen.</a:t>
            </a:r>
          </a:p>
          <a:p>
            <a:pPr marL="514350" indent="-514350">
              <a:buAutoNum type="arabicPeriod"/>
            </a:pPr>
            <a:r>
              <a:rPr lang="de-AT" dirty="0"/>
              <a:t>Es sind heute noch einige Sachen </a:t>
            </a:r>
            <a:r>
              <a:rPr lang="de-AT" b="1" dirty="0">
                <a:solidFill>
                  <a:srgbClr val="FF0000"/>
                </a:solidFill>
              </a:rPr>
              <a:t>zu </a:t>
            </a:r>
            <a:r>
              <a:rPr lang="de-AT" dirty="0"/>
              <a:t>besprechen.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65" y="365125"/>
            <a:ext cx="1933666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Merke dir!!!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In jedem anderen Fall benutzen wir den Infinitiv mit „zu“!!!!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i="1" dirty="0"/>
              <a:t>Vergleiche:</a:t>
            </a:r>
          </a:p>
          <a:p>
            <a:pPr marL="0" indent="0">
              <a:buNone/>
            </a:pPr>
            <a:r>
              <a:rPr lang="de-AT" dirty="0"/>
              <a:t>Er kann sich helfen.</a:t>
            </a:r>
          </a:p>
          <a:p>
            <a:pPr marL="0" indent="0">
              <a:buNone/>
            </a:pPr>
            <a:r>
              <a:rPr lang="de-AT" dirty="0"/>
              <a:t>Er weiß sich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helfen.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45" y="2656920"/>
            <a:ext cx="2207109" cy="32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Häufige Verben mit „zu“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b="1" dirty="0"/>
              <a:t>Diese Verben können auch mit der Konstruktion „dass“ benutzt werden!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i="1" dirty="0"/>
              <a:t>Ein Beispiel:</a:t>
            </a:r>
          </a:p>
          <a:p>
            <a:pPr marL="0" indent="0">
              <a:buNone/>
            </a:pPr>
            <a:r>
              <a:rPr lang="de-AT" dirty="0"/>
              <a:t>Ich hoffe, dass du kommst.</a:t>
            </a:r>
          </a:p>
          <a:p>
            <a:pPr marL="0" indent="0">
              <a:buNone/>
            </a:pPr>
            <a:r>
              <a:rPr lang="de-AT" u="sng" dirty="0"/>
              <a:t>Ich</a:t>
            </a:r>
            <a:r>
              <a:rPr lang="de-AT" dirty="0"/>
              <a:t> hoffe, dass </a:t>
            </a:r>
            <a:r>
              <a:rPr lang="de-AT" u="sng" dirty="0"/>
              <a:t>ich</a:t>
            </a:r>
            <a:r>
              <a:rPr lang="de-AT" dirty="0"/>
              <a:t> bald die Grammatik verstehe. =</a:t>
            </a:r>
          </a:p>
          <a:p>
            <a:pPr marL="0" indent="0">
              <a:buNone/>
            </a:pPr>
            <a:r>
              <a:rPr lang="de-AT" dirty="0"/>
              <a:t>Ich hoffe, bald die Grammatik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verstehen.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i="1" dirty="0"/>
              <a:t>Weitere Verben: annehmen, meinen, erwarten…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64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Hier weitere Beispiele: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1753" y="1825625"/>
            <a:ext cx="11060349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1. Ich </a:t>
            </a:r>
            <a:r>
              <a:rPr lang="de-AT" u="sng" dirty="0"/>
              <a:t>verspreche</a:t>
            </a:r>
            <a:r>
              <a:rPr lang="de-AT" dirty="0"/>
              <a:t> Ihnen, schneller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arbeiten.		</a:t>
            </a:r>
            <a:r>
              <a:rPr lang="de-AT" i="1" dirty="0"/>
              <a:t>versprechen</a:t>
            </a:r>
          </a:p>
          <a:p>
            <a:pPr marL="0" indent="0">
              <a:buNone/>
            </a:pPr>
            <a:r>
              <a:rPr lang="de-AT" dirty="0"/>
              <a:t>2. Er </a:t>
            </a:r>
            <a:r>
              <a:rPr lang="de-AT" u="sng" dirty="0"/>
              <a:t>versucht</a:t>
            </a:r>
            <a:r>
              <a:rPr lang="de-AT" dirty="0"/>
              <a:t>, mich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kontaktieren.				</a:t>
            </a:r>
            <a:r>
              <a:rPr lang="de-AT" i="1" dirty="0"/>
              <a:t>versuchen</a:t>
            </a:r>
          </a:p>
          <a:p>
            <a:pPr marL="0" indent="0">
              <a:buNone/>
            </a:pPr>
            <a:r>
              <a:rPr lang="de-AT" dirty="0"/>
              <a:t>3. Das Kind </a:t>
            </a:r>
            <a:r>
              <a:rPr lang="de-AT" u="sng" dirty="0"/>
              <a:t>weigert</a:t>
            </a:r>
            <a:r>
              <a:rPr lang="de-AT" dirty="0"/>
              <a:t> sich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essen.				</a:t>
            </a:r>
            <a:r>
              <a:rPr lang="de-AT" i="1" dirty="0"/>
              <a:t>sich weigern</a:t>
            </a:r>
          </a:p>
          <a:p>
            <a:pPr marL="0" indent="0">
              <a:buNone/>
            </a:pPr>
            <a:r>
              <a:rPr lang="de-AT" dirty="0"/>
              <a:t>4. Er </a:t>
            </a:r>
            <a:r>
              <a:rPr lang="de-AT" u="sng" dirty="0"/>
              <a:t>wünscht</a:t>
            </a:r>
            <a:r>
              <a:rPr lang="de-AT" dirty="0"/>
              <a:t> sich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heiraten.					</a:t>
            </a:r>
            <a:r>
              <a:rPr lang="de-AT" i="1" dirty="0"/>
              <a:t>sich wünschen</a:t>
            </a:r>
          </a:p>
          <a:p>
            <a:pPr marL="0" indent="0">
              <a:buNone/>
            </a:pPr>
            <a:r>
              <a:rPr lang="de-AT" dirty="0"/>
              <a:t>5. </a:t>
            </a:r>
            <a:r>
              <a:rPr lang="de-AT" sz="2700" dirty="0"/>
              <a:t>Ich </a:t>
            </a:r>
            <a:r>
              <a:rPr lang="de-AT" sz="2700" u="sng" dirty="0"/>
              <a:t>habe vor</a:t>
            </a:r>
            <a:r>
              <a:rPr lang="de-AT" sz="2700" dirty="0"/>
              <a:t>, nächstes Jahr die C1-Prüfung </a:t>
            </a:r>
            <a:r>
              <a:rPr lang="de-AT" sz="2700" b="1" dirty="0">
                <a:solidFill>
                  <a:srgbClr val="FF0000"/>
                </a:solidFill>
              </a:rPr>
              <a:t>zu</a:t>
            </a:r>
            <a:r>
              <a:rPr lang="de-AT" sz="2700" dirty="0"/>
              <a:t> bestehen. 	</a:t>
            </a:r>
            <a:r>
              <a:rPr lang="de-AT" i="1" dirty="0"/>
              <a:t>vorhaben</a:t>
            </a:r>
          </a:p>
          <a:p>
            <a:pPr marL="0" indent="0">
              <a:buNone/>
            </a:pPr>
            <a:r>
              <a:rPr lang="de-AT" dirty="0"/>
              <a:t>6. Es ist kalt und wir </a:t>
            </a:r>
            <a:r>
              <a:rPr lang="de-AT" u="sng" dirty="0"/>
              <a:t>beginnen</a:t>
            </a:r>
            <a:r>
              <a:rPr lang="de-AT" dirty="0"/>
              <a:t>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frieren.*			</a:t>
            </a:r>
            <a:r>
              <a:rPr lang="de-AT" i="1" dirty="0"/>
              <a:t>beginnen</a:t>
            </a:r>
          </a:p>
          <a:p>
            <a:pPr marL="0" indent="0">
              <a:buNone/>
            </a:pPr>
            <a:r>
              <a:rPr lang="de-AT" dirty="0"/>
              <a:t>7. Er </a:t>
            </a:r>
            <a:r>
              <a:rPr lang="de-AT" u="sng" dirty="0"/>
              <a:t>hat aufgehört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rauchen.*				</a:t>
            </a:r>
            <a:r>
              <a:rPr lang="de-AT" i="1" dirty="0"/>
              <a:t>aufhören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09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7208196" y="1642031"/>
            <a:ext cx="4538693" cy="4635183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de-AT"/>
              <a:t>Verb: haben + „zu“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930" y="1945532"/>
            <a:ext cx="6179887" cy="4435813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de-AT" sz="2500" dirty="0"/>
              <a:t>Das Verb „haben“ können wir auch mit „zu“ verwenden.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AT" sz="2500" b="1" dirty="0"/>
              <a:t>Die Bedeutung ist: „ich muss etwas tun“ oder „etwas muss getan werden“. </a:t>
            </a:r>
          </a:p>
          <a:p>
            <a:pPr marL="0" indent="0">
              <a:lnSpc>
                <a:spcPct val="70000"/>
              </a:lnSpc>
              <a:buNone/>
            </a:pPr>
            <a:endParaRPr lang="de-AT" sz="2500" dirty="0"/>
          </a:p>
          <a:p>
            <a:pPr marL="0" indent="0">
              <a:lnSpc>
                <a:spcPct val="70000"/>
              </a:lnSpc>
              <a:buNone/>
            </a:pPr>
            <a:r>
              <a:rPr lang="de-AT" sz="2500" dirty="0"/>
              <a:t>Ich </a:t>
            </a:r>
            <a:r>
              <a:rPr lang="de-AT" sz="2500" b="1" dirty="0">
                <a:solidFill>
                  <a:srgbClr val="FF0000"/>
                </a:solidFill>
              </a:rPr>
              <a:t>habe</a:t>
            </a:r>
            <a:r>
              <a:rPr lang="de-AT" sz="2500" dirty="0"/>
              <a:t> viel </a:t>
            </a:r>
            <a:r>
              <a:rPr lang="de-AT" sz="2500" b="1" dirty="0">
                <a:solidFill>
                  <a:srgbClr val="FF0000"/>
                </a:solidFill>
              </a:rPr>
              <a:t>zu</a:t>
            </a:r>
            <a:r>
              <a:rPr lang="de-AT" sz="2500" dirty="0"/>
              <a:t> tun.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AT" sz="2500" dirty="0"/>
              <a:t>= Ich </a:t>
            </a:r>
            <a:r>
              <a:rPr lang="de-AT" sz="2500" b="1" dirty="0">
                <a:solidFill>
                  <a:srgbClr val="FF0000"/>
                </a:solidFill>
              </a:rPr>
              <a:t>muss</a:t>
            </a:r>
            <a:r>
              <a:rPr lang="de-AT" sz="2500" dirty="0"/>
              <a:t> noch viele Dinge tun.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AT" sz="2500" dirty="0"/>
              <a:t>Wir</a:t>
            </a:r>
            <a:r>
              <a:rPr lang="de-AT" sz="2500" b="1" dirty="0"/>
              <a:t> </a:t>
            </a:r>
            <a:r>
              <a:rPr lang="de-AT" sz="2500" b="1" dirty="0">
                <a:solidFill>
                  <a:srgbClr val="FF0000"/>
                </a:solidFill>
              </a:rPr>
              <a:t>haben</a:t>
            </a:r>
            <a:r>
              <a:rPr lang="de-AT" sz="2500" b="1" dirty="0"/>
              <a:t> </a:t>
            </a:r>
            <a:r>
              <a:rPr lang="de-AT" sz="2500" dirty="0"/>
              <a:t>noch ein paar Untersuchungen </a:t>
            </a:r>
            <a:r>
              <a:rPr lang="de-AT" sz="2500" b="1" dirty="0">
                <a:solidFill>
                  <a:srgbClr val="FF0000"/>
                </a:solidFill>
              </a:rPr>
              <a:t>zu</a:t>
            </a:r>
            <a:r>
              <a:rPr lang="de-AT" sz="2500" dirty="0"/>
              <a:t> machen. = Wir </a:t>
            </a:r>
            <a:r>
              <a:rPr lang="de-AT" sz="2500" b="1" dirty="0">
                <a:solidFill>
                  <a:srgbClr val="FF0000"/>
                </a:solidFill>
              </a:rPr>
              <a:t>müssen</a:t>
            </a:r>
            <a:r>
              <a:rPr lang="de-AT" sz="2500" dirty="0"/>
              <a:t> noch ein paar Untersuchungen machen.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AT" sz="2500" dirty="0"/>
              <a:t>Ich </a:t>
            </a:r>
            <a:r>
              <a:rPr lang="de-AT" sz="2500" b="1" dirty="0">
                <a:solidFill>
                  <a:srgbClr val="FF0000"/>
                </a:solidFill>
              </a:rPr>
              <a:t>habe</a:t>
            </a:r>
            <a:r>
              <a:rPr lang="de-AT" sz="2500" dirty="0"/>
              <a:t> noch etwas</a:t>
            </a:r>
            <a:r>
              <a:rPr lang="de-AT" sz="2500" b="1" dirty="0"/>
              <a:t> </a:t>
            </a:r>
            <a:r>
              <a:rPr lang="de-AT" sz="2500" b="1" dirty="0">
                <a:solidFill>
                  <a:srgbClr val="FF0000"/>
                </a:solidFill>
              </a:rPr>
              <a:t>zu</a:t>
            </a:r>
            <a:r>
              <a:rPr lang="de-AT" sz="2500" b="1" dirty="0"/>
              <a:t> </a:t>
            </a:r>
            <a:r>
              <a:rPr lang="de-AT" sz="2500" dirty="0"/>
              <a:t>erledigen.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AT" sz="2500" dirty="0"/>
              <a:t>= Ich </a:t>
            </a:r>
            <a:r>
              <a:rPr lang="de-AT" sz="2500" b="1" dirty="0">
                <a:solidFill>
                  <a:srgbClr val="FF0000"/>
                </a:solidFill>
              </a:rPr>
              <a:t>muss/soll </a:t>
            </a:r>
            <a:r>
              <a:rPr lang="de-AT" sz="2500" dirty="0"/>
              <a:t>etwas erledigen.</a:t>
            </a:r>
          </a:p>
        </p:txBody>
      </p:sp>
    </p:spTree>
    <p:extLst>
      <p:ext uri="{BB962C8B-B14F-4D97-AF65-F5344CB8AC3E}">
        <p14:creationId xmlns:p14="http://schemas.microsoft.com/office/powerpoint/2010/main" val="7390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Verb: sein mit „zu“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Konstruktion „sein“ + „zu“ drückt aus:</a:t>
            </a:r>
          </a:p>
          <a:p>
            <a:r>
              <a:rPr lang="de-AT" b="1" dirty="0"/>
              <a:t>Eine Notwendigkeit, einen Zwang:</a:t>
            </a:r>
          </a:p>
          <a:p>
            <a:pPr marL="0" indent="0">
              <a:buNone/>
            </a:pPr>
            <a:r>
              <a:rPr lang="de-AT" dirty="0"/>
              <a:t>Der Brief muss heute verschickt werden. =</a:t>
            </a:r>
          </a:p>
          <a:p>
            <a:pPr marL="0" indent="0">
              <a:buNone/>
            </a:pPr>
            <a:r>
              <a:rPr lang="de-AT" dirty="0"/>
              <a:t>Der Brief </a:t>
            </a:r>
            <a:r>
              <a:rPr lang="de-AT" b="1" dirty="0">
                <a:solidFill>
                  <a:srgbClr val="FF0000"/>
                </a:solidFill>
              </a:rPr>
              <a:t>ist</a:t>
            </a:r>
            <a:r>
              <a:rPr lang="de-AT" dirty="0"/>
              <a:t> heute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verschicken.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b="1" dirty="0"/>
              <a:t>Eine Möglichkeit oder Unmöglichkeit:</a:t>
            </a:r>
          </a:p>
          <a:p>
            <a:pPr marL="0" indent="0">
              <a:buNone/>
            </a:pPr>
            <a:r>
              <a:rPr lang="de-AT" dirty="0"/>
              <a:t>Die alte Maschine kann nicht repariert werden. = </a:t>
            </a:r>
          </a:p>
          <a:p>
            <a:pPr marL="0" indent="0">
              <a:buNone/>
            </a:pPr>
            <a:r>
              <a:rPr lang="de-AT" dirty="0"/>
              <a:t>Die alte Maschine </a:t>
            </a:r>
            <a:r>
              <a:rPr lang="de-AT" b="1" dirty="0">
                <a:solidFill>
                  <a:srgbClr val="FF0000"/>
                </a:solidFill>
              </a:rPr>
              <a:t>ist</a:t>
            </a:r>
            <a:r>
              <a:rPr lang="de-AT" dirty="0"/>
              <a:t> nicht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reparieren.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5" y="1074427"/>
            <a:ext cx="3786809" cy="37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Übung: „haben“ oder „sein“?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AT" dirty="0"/>
              <a:t>Der Sportler ……………… viel zu trainieren.</a:t>
            </a:r>
          </a:p>
          <a:p>
            <a:pPr marL="514350" indent="-514350">
              <a:buAutoNum type="arabicPeriod"/>
            </a:pPr>
            <a:r>
              <a:rPr lang="de-AT" dirty="0"/>
              <a:t>Wir ………………… heute viel zu lernen.</a:t>
            </a:r>
          </a:p>
          <a:p>
            <a:pPr marL="514350" indent="-514350">
              <a:buAutoNum type="arabicPeriod"/>
            </a:pPr>
            <a:r>
              <a:rPr lang="de-AT" dirty="0"/>
              <a:t>Die Fenster ……………. morgen zu putzen.</a:t>
            </a:r>
          </a:p>
          <a:p>
            <a:pPr marL="514350" indent="-514350">
              <a:buAutoNum type="arabicPeriod"/>
            </a:pPr>
            <a:r>
              <a:rPr lang="de-AT" dirty="0"/>
              <a:t>Das Motoröl …………….. unbedingt zu wechseln.</a:t>
            </a:r>
          </a:p>
          <a:p>
            <a:pPr marL="514350" indent="-514350">
              <a:buAutoNum type="arabicPeriod"/>
            </a:pPr>
            <a:r>
              <a:rPr lang="de-AT" dirty="0"/>
              <a:t>Ich ……………….heute noch einiges zu erledigen.</a:t>
            </a:r>
          </a:p>
          <a:p>
            <a:pPr marL="514350" indent="-514350">
              <a:buAutoNum type="arabicPeriod"/>
            </a:pPr>
            <a:r>
              <a:rPr lang="de-AT" dirty="0"/>
              <a:t>Der Autofahrer ………………… die Beleuchtung des Wagens zu prüfen.</a:t>
            </a:r>
          </a:p>
          <a:p>
            <a:pPr marL="514350" indent="-514350">
              <a:buAutoNum type="arabicPeriod"/>
            </a:pPr>
            <a:r>
              <a:rPr lang="de-AT" dirty="0"/>
              <a:t>Die Bremsen ………………….. auf Sicherheit zu prüfen.</a:t>
            </a:r>
          </a:p>
          <a:p>
            <a:pPr marL="514350" indent="-514350">
              <a:buAutoNum type="arabicPeriod"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7"/>
          <a:stretch/>
        </p:blipFill>
        <p:spPr>
          <a:xfrm>
            <a:off x="7974495" y="218661"/>
            <a:ext cx="3617843" cy="31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Wir kontrollieren: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AT" dirty="0"/>
              <a:t>Der Sportler </a:t>
            </a:r>
            <a:r>
              <a:rPr lang="de-AT" b="1" dirty="0"/>
              <a:t>hat</a:t>
            </a:r>
            <a:r>
              <a:rPr lang="de-AT" dirty="0"/>
              <a:t> viel zu trainieren. </a:t>
            </a:r>
          </a:p>
          <a:p>
            <a:pPr marL="514350" indent="-514350">
              <a:buAutoNum type="arabicPeriod"/>
            </a:pPr>
            <a:r>
              <a:rPr lang="de-AT" dirty="0"/>
              <a:t>Wir </a:t>
            </a:r>
            <a:r>
              <a:rPr lang="de-AT" b="1" dirty="0"/>
              <a:t>haben</a:t>
            </a:r>
            <a:r>
              <a:rPr lang="de-AT" dirty="0"/>
              <a:t> heute viel zu lernen.</a:t>
            </a:r>
          </a:p>
          <a:p>
            <a:pPr marL="514350" indent="-514350">
              <a:buAutoNum type="arabicPeriod"/>
            </a:pPr>
            <a:r>
              <a:rPr lang="de-AT" dirty="0"/>
              <a:t>Die Fenster </a:t>
            </a:r>
            <a:r>
              <a:rPr lang="de-AT" b="1" dirty="0"/>
              <a:t>sind</a:t>
            </a:r>
            <a:r>
              <a:rPr lang="de-AT" dirty="0"/>
              <a:t> morgen zu putzen.</a:t>
            </a:r>
          </a:p>
          <a:p>
            <a:pPr marL="514350" indent="-514350">
              <a:buAutoNum type="arabicPeriod"/>
            </a:pPr>
            <a:r>
              <a:rPr lang="de-AT" dirty="0"/>
              <a:t>Das Motoröl</a:t>
            </a:r>
            <a:r>
              <a:rPr lang="de-AT" b="1" dirty="0"/>
              <a:t> ist </a:t>
            </a:r>
            <a:r>
              <a:rPr lang="de-AT" dirty="0"/>
              <a:t>unbedingt zu wechseln.</a:t>
            </a:r>
          </a:p>
          <a:p>
            <a:pPr marL="514350" indent="-514350">
              <a:buAutoNum type="arabicPeriod"/>
            </a:pPr>
            <a:r>
              <a:rPr lang="de-AT" dirty="0"/>
              <a:t>Ich </a:t>
            </a:r>
            <a:r>
              <a:rPr lang="de-AT" b="1" dirty="0"/>
              <a:t>habe</a:t>
            </a:r>
            <a:r>
              <a:rPr lang="de-AT" dirty="0"/>
              <a:t> heute noch einiges zu erledigen.</a:t>
            </a:r>
          </a:p>
          <a:p>
            <a:pPr marL="514350" indent="-514350">
              <a:buAutoNum type="arabicPeriod"/>
            </a:pPr>
            <a:r>
              <a:rPr lang="de-AT" dirty="0"/>
              <a:t>Der Autofahrer </a:t>
            </a:r>
            <a:r>
              <a:rPr lang="de-AT" b="1" dirty="0"/>
              <a:t>hat</a:t>
            </a:r>
            <a:r>
              <a:rPr lang="de-AT" dirty="0"/>
              <a:t> die Beleuchtung des Wagens zu prüfen.</a:t>
            </a:r>
          </a:p>
          <a:p>
            <a:pPr marL="514350" indent="-514350">
              <a:buAutoNum type="arabicPeriod"/>
            </a:pPr>
            <a:r>
              <a:rPr lang="de-AT" dirty="0"/>
              <a:t>Die Bremsen </a:t>
            </a:r>
            <a:r>
              <a:rPr lang="de-AT" b="1" dirty="0"/>
              <a:t>sind</a:t>
            </a:r>
            <a:r>
              <a:rPr lang="de-AT" dirty="0"/>
              <a:t> auf Sicherheit zu prüfen.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7"/>
          <a:stretch/>
        </p:blipFill>
        <p:spPr>
          <a:xfrm>
            <a:off x="7283831" y="265181"/>
            <a:ext cx="3617843" cy="31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7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5000" dirty="0"/>
              <a:t>Merke dir!!!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Der Sportler </a:t>
            </a:r>
            <a:r>
              <a:rPr lang="de-AT" b="1" dirty="0">
                <a:solidFill>
                  <a:srgbClr val="FF0000"/>
                </a:solidFill>
              </a:rPr>
              <a:t>hat</a:t>
            </a:r>
            <a:r>
              <a:rPr lang="de-AT" dirty="0"/>
              <a:t> auf seine Figur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achten. </a:t>
            </a:r>
          </a:p>
          <a:p>
            <a:pPr marL="0" indent="0">
              <a:buNone/>
            </a:pPr>
            <a:r>
              <a:rPr lang="de-AT" dirty="0"/>
              <a:t>(</a:t>
            </a:r>
            <a:r>
              <a:rPr lang="de-AT" u="sng" dirty="0"/>
              <a:t>Er muss </a:t>
            </a:r>
            <a:r>
              <a:rPr lang="de-AT" dirty="0"/>
              <a:t>auf seine Figur achten).</a:t>
            </a:r>
          </a:p>
          <a:p>
            <a:pPr marL="0" indent="0">
              <a:buNone/>
            </a:pPr>
            <a:r>
              <a:rPr lang="de-AT" b="1" dirty="0"/>
              <a:t>AKTIVSÄTZE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Die Fenster </a:t>
            </a:r>
            <a:r>
              <a:rPr lang="de-AT" b="1" dirty="0">
                <a:solidFill>
                  <a:srgbClr val="FF0000"/>
                </a:solidFill>
              </a:rPr>
              <a:t>sind zu </a:t>
            </a:r>
            <a:r>
              <a:rPr lang="de-AT" dirty="0"/>
              <a:t>putzen.</a:t>
            </a:r>
          </a:p>
          <a:p>
            <a:pPr marL="0" indent="0">
              <a:buNone/>
            </a:pPr>
            <a:r>
              <a:rPr lang="de-AT" dirty="0"/>
              <a:t>(Die Fenster </a:t>
            </a:r>
            <a:r>
              <a:rPr lang="de-AT" u="sng" dirty="0"/>
              <a:t>müssen geputzt werden</a:t>
            </a:r>
            <a:r>
              <a:rPr lang="de-AT" dirty="0"/>
              <a:t>).</a:t>
            </a:r>
          </a:p>
          <a:p>
            <a:pPr marL="0" indent="0">
              <a:buNone/>
            </a:pPr>
            <a:r>
              <a:rPr lang="de-AT" b="1" dirty="0"/>
              <a:t>PASSIVSÄTZE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75" r="18263" b="-1"/>
          <a:stretch/>
        </p:blipFill>
        <p:spPr>
          <a:xfrm>
            <a:off x="7431932" y="365125"/>
            <a:ext cx="4084489" cy="17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Breitbild</PresentationFormat>
  <Paragraphs>88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Der Infinitiv mit „zu“</vt:lpstr>
      <vt:lpstr>Merke dir!!!</vt:lpstr>
      <vt:lpstr>Häufige Verben mit „zu“</vt:lpstr>
      <vt:lpstr>Hier weitere Beispiele:</vt:lpstr>
      <vt:lpstr>Verb: haben + „zu“</vt:lpstr>
      <vt:lpstr>Verb: sein mit „zu“</vt:lpstr>
      <vt:lpstr>Übung: „haben“ oder „sein“?</vt:lpstr>
      <vt:lpstr>Wir kontrollieren:</vt:lpstr>
      <vt:lpstr>Merke dir!!!</vt:lpstr>
      <vt:lpstr>Wiederholung: mit oder ohne „zu“?</vt:lpstr>
      <vt:lpstr>Wir kontrollieren: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lernen?  Super!!! </dc:title>
  <dc:creator>Justyna Haas</dc:creator>
  <cp:lastModifiedBy>Justyna Haas</cp:lastModifiedBy>
  <cp:revision>29</cp:revision>
  <dcterms:created xsi:type="dcterms:W3CDTF">2017-01-04T19:47:01Z</dcterms:created>
  <dcterms:modified xsi:type="dcterms:W3CDTF">2019-01-26T18:00:30Z</dcterms:modified>
</cp:coreProperties>
</file>